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7" r:id="rId2"/>
    <p:sldId id="435" r:id="rId3"/>
    <p:sldId id="430" r:id="rId4"/>
    <p:sldId id="448" r:id="rId5"/>
    <p:sldId id="459" r:id="rId6"/>
    <p:sldId id="470" r:id="rId7"/>
    <p:sldId id="460" r:id="rId8"/>
    <p:sldId id="461" r:id="rId9"/>
    <p:sldId id="468" r:id="rId10"/>
    <p:sldId id="462" r:id="rId11"/>
    <p:sldId id="463" r:id="rId12"/>
    <p:sldId id="464" r:id="rId13"/>
    <p:sldId id="466" r:id="rId14"/>
    <p:sldId id="467" r:id="rId15"/>
    <p:sldId id="449" r:id="rId16"/>
    <p:sldId id="450" r:id="rId17"/>
    <p:sldId id="454" r:id="rId18"/>
    <p:sldId id="452" r:id="rId19"/>
    <p:sldId id="453" r:id="rId20"/>
    <p:sldId id="455" r:id="rId21"/>
    <p:sldId id="456" r:id="rId22"/>
    <p:sldId id="457" r:id="rId23"/>
    <p:sldId id="451" r:id="rId24"/>
    <p:sldId id="431" r:id="rId25"/>
    <p:sldId id="478" r:id="rId26"/>
    <p:sldId id="473" r:id="rId27"/>
    <p:sldId id="474" r:id="rId28"/>
    <p:sldId id="477" r:id="rId29"/>
    <p:sldId id="471" r:id="rId30"/>
    <p:sldId id="472" r:id="rId31"/>
    <p:sldId id="433" r:id="rId32"/>
    <p:sldId id="436" r:id="rId33"/>
    <p:sldId id="437" r:id="rId34"/>
    <p:sldId id="438" r:id="rId35"/>
    <p:sldId id="434" r:id="rId36"/>
    <p:sldId id="439" r:id="rId37"/>
    <p:sldId id="440" r:id="rId38"/>
    <p:sldId id="441" r:id="rId39"/>
    <p:sldId id="442" r:id="rId40"/>
    <p:sldId id="443" r:id="rId41"/>
    <p:sldId id="444" r:id="rId42"/>
    <p:sldId id="445" r:id="rId43"/>
    <p:sldId id="447" r:id="rId44"/>
    <p:sldId id="446" r:id="rId45"/>
    <p:sldId id="429" r:id="rId46"/>
  </p:sldIdLst>
  <p:sldSz cx="9906000" cy="6858000" type="A4"/>
  <p:notesSz cx="6797675" cy="9928225"/>
  <p:defaultTextStyle>
    <a:defPPr>
      <a:defRPr lang="nb-NO"/>
    </a:defPPr>
    <a:lvl1pPr marL="0" algn="l" defTabSz="957858" rtl="0" eaLnBrk="1" latinLnBrk="0" hangingPunct="1">
      <a:defRPr sz="1900" kern="1200">
        <a:solidFill>
          <a:schemeClr val="tx1"/>
        </a:solidFill>
        <a:latin typeface="+mn-lt"/>
        <a:ea typeface="+mn-ea"/>
        <a:cs typeface="+mn-cs"/>
      </a:defRPr>
    </a:lvl1pPr>
    <a:lvl2pPr marL="478929" algn="l" defTabSz="957858" rtl="0" eaLnBrk="1" latinLnBrk="0" hangingPunct="1">
      <a:defRPr sz="1900" kern="1200">
        <a:solidFill>
          <a:schemeClr val="tx1"/>
        </a:solidFill>
        <a:latin typeface="+mn-lt"/>
        <a:ea typeface="+mn-ea"/>
        <a:cs typeface="+mn-cs"/>
      </a:defRPr>
    </a:lvl2pPr>
    <a:lvl3pPr marL="957858" algn="l" defTabSz="957858" rtl="0" eaLnBrk="1" latinLnBrk="0" hangingPunct="1">
      <a:defRPr sz="1900" kern="1200">
        <a:solidFill>
          <a:schemeClr val="tx1"/>
        </a:solidFill>
        <a:latin typeface="+mn-lt"/>
        <a:ea typeface="+mn-ea"/>
        <a:cs typeface="+mn-cs"/>
      </a:defRPr>
    </a:lvl3pPr>
    <a:lvl4pPr marL="1436788" algn="l" defTabSz="957858" rtl="0" eaLnBrk="1" latinLnBrk="0" hangingPunct="1">
      <a:defRPr sz="1900" kern="1200">
        <a:solidFill>
          <a:schemeClr val="tx1"/>
        </a:solidFill>
        <a:latin typeface="+mn-lt"/>
        <a:ea typeface="+mn-ea"/>
        <a:cs typeface="+mn-cs"/>
      </a:defRPr>
    </a:lvl4pPr>
    <a:lvl5pPr marL="1915717" algn="l" defTabSz="957858" rtl="0" eaLnBrk="1" latinLnBrk="0" hangingPunct="1">
      <a:defRPr sz="1900" kern="1200">
        <a:solidFill>
          <a:schemeClr val="tx1"/>
        </a:solidFill>
        <a:latin typeface="+mn-lt"/>
        <a:ea typeface="+mn-ea"/>
        <a:cs typeface="+mn-cs"/>
      </a:defRPr>
    </a:lvl5pPr>
    <a:lvl6pPr marL="2394646" algn="l" defTabSz="957858" rtl="0" eaLnBrk="1" latinLnBrk="0" hangingPunct="1">
      <a:defRPr sz="1900" kern="1200">
        <a:solidFill>
          <a:schemeClr val="tx1"/>
        </a:solidFill>
        <a:latin typeface="+mn-lt"/>
        <a:ea typeface="+mn-ea"/>
        <a:cs typeface="+mn-cs"/>
      </a:defRPr>
    </a:lvl6pPr>
    <a:lvl7pPr marL="2873575" algn="l" defTabSz="957858" rtl="0" eaLnBrk="1" latinLnBrk="0" hangingPunct="1">
      <a:defRPr sz="1900" kern="1200">
        <a:solidFill>
          <a:schemeClr val="tx1"/>
        </a:solidFill>
        <a:latin typeface="+mn-lt"/>
        <a:ea typeface="+mn-ea"/>
        <a:cs typeface="+mn-cs"/>
      </a:defRPr>
    </a:lvl7pPr>
    <a:lvl8pPr marL="3352505" algn="l" defTabSz="957858" rtl="0" eaLnBrk="1" latinLnBrk="0" hangingPunct="1">
      <a:defRPr sz="1900" kern="1200">
        <a:solidFill>
          <a:schemeClr val="tx1"/>
        </a:solidFill>
        <a:latin typeface="+mn-lt"/>
        <a:ea typeface="+mn-ea"/>
        <a:cs typeface="+mn-cs"/>
      </a:defRPr>
    </a:lvl8pPr>
    <a:lvl9pPr marL="3831434" algn="l" defTabSz="957858"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9">
          <p15:clr>
            <a:srgbClr val="A4A3A4"/>
          </p15:clr>
        </p15:guide>
        <p15:guide id="2" pos="312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9D9D"/>
    <a:srgbClr val="DAEB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154" autoAdjust="0"/>
    <p:restoredTop sz="94660"/>
  </p:normalViewPr>
  <p:slideViewPr>
    <p:cSldViewPr snapToObjects="1">
      <p:cViewPr varScale="1">
        <p:scale>
          <a:sx n="166" d="100"/>
          <a:sy n="166" d="100"/>
        </p:scale>
        <p:origin x="3715" y="101"/>
      </p:cViewPr>
      <p:guideLst>
        <p:guide orient="horz" pos="629"/>
        <p:guide pos="3120"/>
      </p:guideLst>
    </p:cSldViewPr>
  </p:slideViewPr>
  <p:notesTextViewPr>
    <p:cViewPr>
      <p:scale>
        <a:sx n="100" d="100"/>
        <a:sy n="100" d="100"/>
      </p:scale>
      <p:origin x="0" y="0"/>
    </p:cViewPr>
  </p:notesTextViewPr>
  <p:notesViewPr>
    <p:cSldViewPr snapToObjects="1">
      <p:cViewPr varScale="1">
        <p:scale>
          <a:sx n="84" d="100"/>
          <a:sy n="84" d="100"/>
        </p:scale>
        <p:origin x="-4138" y="-8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2" y="3"/>
            <a:ext cx="2945862" cy="495872"/>
          </a:xfrm>
          <a:prstGeom prst="rect">
            <a:avLst/>
          </a:prstGeom>
        </p:spPr>
        <p:txBody>
          <a:bodyPr vert="horz" lIns="88218" tIns="44109" rIns="88218" bIns="44109" rtlCol="0"/>
          <a:lstStyle>
            <a:lvl1pPr algn="l">
              <a:defRPr sz="1200"/>
            </a:lvl1pPr>
          </a:lstStyle>
          <a:p>
            <a:endParaRPr lang="nb-NO">
              <a:solidFill>
                <a:schemeClr val="accent6"/>
              </a:solidFill>
              <a:latin typeface="Constantia" panose="02030602050306030303" pitchFamily="18" charset="0"/>
            </a:endParaRPr>
          </a:p>
        </p:txBody>
      </p:sp>
      <p:sp>
        <p:nvSpPr>
          <p:cNvPr id="3" name="Plassholder for dato 2"/>
          <p:cNvSpPr>
            <a:spLocks noGrp="1"/>
          </p:cNvSpPr>
          <p:nvPr>
            <p:ph type="dt" sz="quarter" idx="1"/>
          </p:nvPr>
        </p:nvSpPr>
        <p:spPr>
          <a:xfrm>
            <a:off x="3850296" y="3"/>
            <a:ext cx="2945862" cy="495872"/>
          </a:xfrm>
          <a:prstGeom prst="rect">
            <a:avLst/>
          </a:prstGeom>
        </p:spPr>
        <p:txBody>
          <a:bodyPr vert="horz" lIns="88218" tIns="44109" rIns="88218" bIns="44109" rtlCol="0"/>
          <a:lstStyle>
            <a:lvl1pPr algn="r">
              <a:defRPr sz="1200"/>
            </a:lvl1pPr>
          </a:lstStyle>
          <a:p>
            <a:fld id="{6EB9476F-FA55-452E-A894-52D4967C721A}" type="datetimeFigureOut">
              <a:rPr lang="nb-NO" smtClean="0">
                <a:solidFill>
                  <a:schemeClr val="accent6"/>
                </a:solidFill>
                <a:latin typeface="Constantia" panose="02030602050306030303" pitchFamily="18" charset="0"/>
              </a:rPr>
              <a:t>11.05.2022</a:t>
            </a:fld>
            <a:endParaRPr lang="nb-NO">
              <a:solidFill>
                <a:schemeClr val="accent6"/>
              </a:solidFill>
              <a:latin typeface="Constantia" panose="02030602050306030303" pitchFamily="18" charset="0"/>
            </a:endParaRPr>
          </a:p>
        </p:txBody>
      </p:sp>
      <p:sp>
        <p:nvSpPr>
          <p:cNvPr id="4" name="Plassholder for bunntekst 3"/>
          <p:cNvSpPr>
            <a:spLocks noGrp="1"/>
          </p:cNvSpPr>
          <p:nvPr>
            <p:ph type="ftr" sz="quarter" idx="2"/>
          </p:nvPr>
        </p:nvSpPr>
        <p:spPr>
          <a:xfrm>
            <a:off x="2" y="9430813"/>
            <a:ext cx="2945862" cy="495872"/>
          </a:xfrm>
          <a:prstGeom prst="rect">
            <a:avLst/>
          </a:prstGeom>
        </p:spPr>
        <p:txBody>
          <a:bodyPr vert="horz" lIns="88218" tIns="44109" rIns="88218" bIns="44109" rtlCol="0" anchor="b"/>
          <a:lstStyle>
            <a:lvl1pPr algn="l">
              <a:defRPr sz="1200"/>
            </a:lvl1pPr>
          </a:lstStyle>
          <a:p>
            <a:endParaRPr lang="nb-NO">
              <a:solidFill>
                <a:schemeClr val="accent6"/>
              </a:solidFill>
              <a:latin typeface="Constantia" panose="02030602050306030303" pitchFamily="18" charset="0"/>
            </a:endParaRPr>
          </a:p>
        </p:txBody>
      </p:sp>
      <p:sp>
        <p:nvSpPr>
          <p:cNvPr id="5" name="Plassholder for lysbildenummer 4"/>
          <p:cNvSpPr>
            <a:spLocks noGrp="1"/>
          </p:cNvSpPr>
          <p:nvPr>
            <p:ph type="sldNum" sz="quarter" idx="3"/>
          </p:nvPr>
        </p:nvSpPr>
        <p:spPr>
          <a:xfrm>
            <a:off x="3850296" y="9430813"/>
            <a:ext cx="2945862" cy="495872"/>
          </a:xfrm>
          <a:prstGeom prst="rect">
            <a:avLst/>
          </a:prstGeom>
        </p:spPr>
        <p:txBody>
          <a:bodyPr vert="horz" lIns="88218" tIns="44109" rIns="88218" bIns="44109" rtlCol="0" anchor="b"/>
          <a:lstStyle>
            <a:lvl1pPr algn="r">
              <a:defRPr sz="1200"/>
            </a:lvl1pPr>
          </a:lstStyle>
          <a:p>
            <a:fld id="{93ADA598-9339-48D4-A27C-64B23E0DDBD6}" type="slidenum">
              <a:rPr lang="nb-NO" smtClean="0">
                <a:solidFill>
                  <a:schemeClr val="accent6"/>
                </a:solidFill>
                <a:latin typeface="Constantia" panose="02030602050306030303" pitchFamily="18" charset="0"/>
              </a:rPr>
              <a:t>‹#›</a:t>
            </a:fld>
            <a:endParaRPr lang="nb-NO">
              <a:solidFill>
                <a:schemeClr val="accent6"/>
              </a:solidFill>
              <a:latin typeface="Constantia" panose="02030602050306030303" pitchFamily="18" charset="0"/>
            </a:endParaRPr>
          </a:p>
        </p:txBody>
      </p:sp>
    </p:spTree>
    <p:extLst>
      <p:ext uri="{BB962C8B-B14F-4D97-AF65-F5344CB8AC3E}">
        <p14:creationId xmlns:p14="http://schemas.microsoft.com/office/powerpoint/2010/main" val="3191110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2"/>
            <a:ext cx="2945659" cy="496412"/>
          </a:xfrm>
          <a:prstGeom prst="rect">
            <a:avLst/>
          </a:prstGeom>
        </p:spPr>
        <p:txBody>
          <a:bodyPr vert="horz" lIns="95559" tIns="47780" rIns="95559" bIns="47780" rtlCol="0"/>
          <a:lstStyle>
            <a:lvl1pPr algn="l">
              <a:defRPr sz="1300">
                <a:solidFill>
                  <a:schemeClr val="accent6"/>
                </a:solidFill>
                <a:latin typeface="Constantia" panose="02030602050306030303" pitchFamily="18" charset="0"/>
              </a:defRPr>
            </a:lvl1pPr>
          </a:lstStyle>
          <a:p>
            <a:endParaRPr lang="nb-NO" dirty="0"/>
          </a:p>
        </p:txBody>
      </p:sp>
      <p:sp>
        <p:nvSpPr>
          <p:cNvPr id="3" name="Plassholder for dato 2"/>
          <p:cNvSpPr>
            <a:spLocks noGrp="1"/>
          </p:cNvSpPr>
          <p:nvPr>
            <p:ph type="dt" idx="1"/>
          </p:nvPr>
        </p:nvSpPr>
        <p:spPr>
          <a:xfrm>
            <a:off x="3850445" y="2"/>
            <a:ext cx="2945659" cy="496412"/>
          </a:xfrm>
          <a:prstGeom prst="rect">
            <a:avLst/>
          </a:prstGeom>
        </p:spPr>
        <p:txBody>
          <a:bodyPr vert="horz" lIns="95559" tIns="47780" rIns="95559" bIns="47780" rtlCol="0"/>
          <a:lstStyle>
            <a:lvl1pPr algn="r">
              <a:defRPr sz="1300">
                <a:solidFill>
                  <a:schemeClr val="accent6"/>
                </a:solidFill>
                <a:latin typeface="Constantia" panose="02030602050306030303" pitchFamily="18" charset="0"/>
              </a:defRPr>
            </a:lvl1pPr>
          </a:lstStyle>
          <a:p>
            <a:fld id="{4A24AE09-86FB-46E8-8A2B-C8A38E052983}" type="datetimeFigureOut">
              <a:rPr lang="nb-NO" smtClean="0"/>
              <a:pPr/>
              <a:t>11.05.2022</a:t>
            </a:fld>
            <a:endParaRPr lang="nb-NO" dirty="0"/>
          </a:p>
        </p:txBody>
      </p:sp>
      <p:sp>
        <p:nvSpPr>
          <p:cNvPr id="4" name="Plassholder for lysbilde 3"/>
          <p:cNvSpPr>
            <a:spLocks noGrp="1" noRot="1" noChangeAspect="1"/>
          </p:cNvSpPr>
          <p:nvPr>
            <p:ph type="sldImg" idx="2"/>
          </p:nvPr>
        </p:nvSpPr>
        <p:spPr>
          <a:xfrm>
            <a:off x="712788" y="746125"/>
            <a:ext cx="5372100" cy="3721100"/>
          </a:xfrm>
          <a:prstGeom prst="rect">
            <a:avLst/>
          </a:prstGeom>
          <a:noFill/>
          <a:ln w="12700">
            <a:solidFill>
              <a:prstClr val="black"/>
            </a:solidFill>
          </a:ln>
        </p:spPr>
        <p:txBody>
          <a:bodyPr vert="horz" lIns="95559" tIns="47780" rIns="95559" bIns="47780" rtlCol="0" anchor="ctr"/>
          <a:lstStyle/>
          <a:p>
            <a:endParaRPr lang="nb-NO"/>
          </a:p>
        </p:txBody>
      </p:sp>
      <p:sp>
        <p:nvSpPr>
          <p:cNvPr id="5" name="Plassholder for notater 4"/>
          <p:cNvSpPr>
            <a:spLocks noGrp="1"/>
          </p:cNvSpPr>
          <p:nvPr>
            <p:ph type="body" sz="quarter" idx="3"/>
          </p:nvPr>
        </p:nvSpPr>
        <p:spPr>
          <a:xfrm>
            <a:off x="679768" y="4715909"/>
            <a:ext cx="5438140" cy="4467701"/>
          </a:xfrm>
          <a:prstGeom prst="rect">
            <a:avLst/>
          </a:prstGeom>
        </p:spPr>
        <p:txBody>
          <a:bodyPr vert="horz" lIns="95559" tIns="47780" rIns="95559" bIns="4778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6" name="Plassholder for bunntekst 5"/>
          <p:cNvSpPr>
            <a:spLocks noGrp="1"/>
          </p:cNvSpPr>
          <p:nvPr>
            <p:ph type="ftr" sz="quarter" idx="4"/>
          </p:nvPr>
        </p:nvSpPr>
        <p:spPr>
          <a:xfrm>
            <a:off x="0" y="9430091"/>
            <a:ext cx="2945659" cy="496412"/>
          </a:xfrm>
          <a:prstGeom prst="rect">
            <a:avLst/>
          </a:prstGeom>
        </p:spPr>
        <p:txBody>
          <a:bodyPr vert="horz" lIns="95559" tIns="47780" rIns="95559" bIns="47780" rtlCol="0" anchor="b"/>
          <a:lstStyle>
            <a:lvl1pPr algn="l">
              <a:defRPr sz="1300">
                <a:solidFill>
                  <a:schemeClr val="accent6"/>
                </a:solidFill>
                <a:latin typeface="Constantia" panose="02030602050306030303" pitchFamily="18" charset="0"/>
              </a:defRPr>
            </a:lvl1pPr>
          </a:lstStyle>
          <a:p>
            <a:endParaRPr lang="nb-NO" dirty="0"/>
          </a:p>
        </p:txBody>
      </p:sp>
      <p:sp>
        <p:nvSpPr>
          <p:cNvPr id="7" name="Plassholder for lysbildenummer 6"/>
          <p:cNvSpPr>
            <a:spLocks noGrp="1"/>
          </p:cNvSpPr>
          <p:nvPr>
            <p:ph type="sldNum" sz="quarter" idx="5"/>
          </p:nvPr>
        </p:nvSpPr>
        <p:spPr>
          <a:xfrm>
            <a:off x="3850445" y="9430091"/>
            <a:ext cx="2945659" cy="496412"/>
          </a:xfrm>
          <a:prstGeom prst="rect">
            <a:avLst/>
          </a:prstGeom>
        </p:spPr>
        <p:txBody>
          <a:bodyPr vert="horz" lIns="95559" tIns="47780" rIns="95559" bIns="47780" rtlCol="0" anchor="b"/>
          <a:lstStyle>
            <a:lvl1pPr algn="r">
              <a:defRPr sz="1300">
                <a:solidFill>
                  <a:schemeClr val="accent6"/>
                </a:solidFill>
                <a:latin typeface="Constantia" panose="02030602050306030303" pitchFamily="18" charset="0"/>
              </a:defRPr>
            </a:lvl1pPr>
          </a:lstStyle>
          <a:p>
            <a:fld id="{3B47D459-FF4E-4696-B538-1A4CDD561862}" type="slidenum">
              <a:rPr lang="nb-NO" smtClean="0"/>
              <a:pPr/>
              <a:t>‹#›</a:t>
            </a:fld>
            <a:endParaRPr lang="nb-NO" dirty="0"/>
          </a:p>
        </p:txBody>
      </p:sp>
    </p:spTree>
    <p:extLst>
      <p:ext uri="{BB962C8B-B14F-4D97-AF65-F5344CB8AC3E}">
        <p14:creationId xmlns:p14="http://schemas.microsoft.com/office/powerpoint/2010/main" val="3531402998"/>
      </p:ext>
    </p:extLst>
  </p:cSld>
  <p:clrMap bg1="lt1" tx1="dk1" bg2="lt2" tx2="dk2" accent1="accent1" accent2="accent2" accent3="accent3" accent4="accent4" accent5="accent5" accent6="accent6" hlink="hlink" folHlink="folHlink"/>
  <p:notesStyle>
    <a:lvl1pPr marL="0" algn="l" defTabSz="839711" rtl="0" eaLnBrk="1" latinLnBrk="0" hangingPunct="1">
      <a:defRPr sz="1100" kern="1200">
        <a:solidFill>
          <a:schemeClr val="tx1"/>
        </a:solidFill>
        <a:latin typeface="Constantia" panose="02030602050306030303" pitchFamily="18" charset="0"/>
        <a:ea typeface="+mn-ea"/>
        <a:cs typeface="+mn-cs"/>
      </a:defRPr>
    </a:lvl1pPr>
    <a:lvl2pPr marL="419855" algn="l" defTabSz="839711" rtl="0" eaLnBrk="1" latinLnBrk="0" hangingPunct="1">
      <a:defRPr sz="1100" kern="1200">
        <a:solidFill>
          <a:schemeClr val="tx1"/>
        </a:solidFill>
        <a:latin typeface="Constantia" panose="02030602050306030303" pitchFamily="18" charset="0"/>
        <a:ea typeface="+mn-ea"/>
        <a:cs typeface="+mn-cs"/>
      </a:defRPr>
    </a:lvl2pPr>
    <a:lvl3pPr marL="839711" algn="l" defTabSz="839711" rtl="0" eaLnBrk="1" latinLnBrk="0" hangingPunct="1">
      <a:defRPr sz="1100" kern="1200">
        <a:solidFill>
          <a:schemeClr val="tx1"/>
        </a:solidFill>
        <a:latin typeface="Constantia" panose="02030602050306030303" pitchFamily="18" charset="0"/>
        <a:ea typeface="+mn-ea"/>
        <a:cs typeface="+mn-cs"/>
      </a:defRPr>
    </a:lvl3pPr>
    <a:lvl4pPr marL="1259567" algn="l" defTabSz="839711" rtl="0" eaLnBrk="1" latinLnBrk="0" hangingPunct="1">
      <a:defRPr sz="1100" kern="1200">
        <a:solidFill>
          <a:schemeClr val="tx1"/>
        </a:solidFill>
        <a:latin typeface="Constantia" panose="02030602050306030303" pitchFamily="18" charset="0"/>
        <a:ea typeface="+mn-ea"/>
        <a:cs typeface="+mn-cs"/>
      </a:defRPr>
    </a:lvl4pPr>
    <a:lvl5pPr marL="1679422" algn="l" defTabSz="839711" rtl="0" eaLnBrk="1" latinLnBrk="0" hangingPunct="1">
      <a:defRPr sz="1100" kern="1200">
        <a:solidFill>
          <a:schemeClr val="tx1"/>
        </a:solidFill>
        <a:latin typeface="Constantia" panose="02030602050306030303" pitchFamily="18" charset="0"/>
        <a:ea typeface="+mn-ea"/>
        <a:cs typeface="+mn-cs"/>
      </a:defRPr>
    </a:lvl5pPr>
    <a:lvl6pPr marL="2099278" algn="l" defTabSz="839711" rtl="0" eaLnBrk="1" latinLnBrk="0" hangingPunct="1">
      <a:defRPr sz="1100" kern="1200">
        <a:solidFill>
          <a:schemeClr val="tx1"/>
        </a:solidFill>
        <a:latin typeface="+mn-lt"/>
        <a:ea typeface="+mn-ea"/>
        <a:cs typeface="+mn-cs"/>
      </a:defRPr>
    </a:lvl6pPr>
    <a:lvl7pPr marL="2519133" algn="l" defTabSz="839711" rtl="0" eaLnBrk="1" latinLnBrk="0" hangingPunct="1">
      <a:defRPr sz="1100" kern="1200">
        <a:solidFill>
          <a:schemeClr val="tx1"/>
        </a:solidFill>
        <a:latin typeface="+mn-lt"/>
        <a:ea typeface="+mn-ea"/>
        <a:cs typeface="+mn-cs"/>
      </a:defRPr>
    </a:lvl7pPr>
    <a:lvl8pPr marL="2938989" algn="l" defTabSz="839711" rtl="0" eaLnBrk="1" latinLnBrk="0" hangingPunct="1">
      <a:defRPr sz="1100" kern="1200">
        <a:solidFill>
          <a:schemeClr val="tx1"/>
        </a:solidFill>
        <a:latin typeface="+mn-lt"/>
        <a:ea typeface="+mn-ea"/>
        <a:cs typeface="+mn-cs"/>
      </a:defRPr>
    </a:lvl8pPr>
    <a:lvl9pPr marL="3358844" algn="l" defTabSz="839711"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8" name="Rektangel 7"/>
          <p:cNvSpPr/>
          <p:nvPr userDrawn="1"/>
        </p:nvSpPr>
        <p:spPr>
          <a:xfrm>
            <a:off x="0" y="1341562"/>
            <a:ext cx="9904781" cy="41765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3971" tIns="41985" rIns="83971" bIns="41985" rtlCol="0" anchor="ctr"/>
          <a:lstStyle/>
          <a:p>
            <a:pPr algn="ctr"/>
            <a:endParaRPr lang="nb-NO"/>
          </a:p>
        </p:txBody>
      </p:sp>
      <p:sp>
        <p:nvSpPr>
          <p:cNvPr id="31" name="Plassholder for tekst 14"/>
          <p:cNvSpPr>
            <a:spLocks noGrp="1"/>
          </p:cNvSpPr>
          <p:nvPr>
            <p:ph type="body" sz="quarter" idx="13" hasCustomPrompt="1"/>
          </p:nvPr>
        </p:nvSpPr>
        <p:spPr>
          <a:xfrm>
            <a:off x="1055742" y="2341406"/>
            <a:ext cx="8382073" cy="324608"/>
          </a:xfrm>
        </p:spPr>
        <p:txBody>
          <a:bodyPr>
            <a:noAutofit/>
          </a:bodyPr>
          <a:lstStyle>
            <a:lvl1pPr marL="0" indent="0">
              <a:buNone/>
              <a:defRPr sz="2200" i="1" cap="none" baseline="0">
                <a:solidFill>
                  <a:srgbClr val="9D9D9D"/>
                </a:solidFill>
              </a:defRPr>
            </a:lvl1pPr>
            <a:lvl2pPr>
              <a:buNone/>
              <a:defRPr cap="all" baseline="0"/>
            </a:lvl2pPr>
            <a:lvl3pPr>
              <a:buNone/>
              <a:defRPr cap="all" baseline="0"/>
            </a:lvl3pPr>
            <a:lvl4pPr>
              <a:buNone/>
              <a:defRPr cap="all" baseline="0"/>
            </a:lvl4pPr>
            <a:lvl5pPr>
              <a:buNone/>
              <a:defRPr cap="all" baseline="0"/>
            </a:lvl5pPr>
          </a:lstStyle>
          <a:p>
            <a:pPr lvl="0"/>
            <a:r>
              <a:rPr lang="nb-NO" dirty="0" err="1" smtClean="0"/>
              <a:t>Click</a:t>
            </a:r>
            <a:r>
              <a:rPr lang="nb-NO" dirty="0" smtClean="0"/>
              <a:t> to </a:t>
            </a:r>
            <a:r>
              <a:rPr lang="nb-NO" dirty="0" err="1" smtClean="0"/>
              <a:t>add</a:t>
            </a:r>
            <a:r>
              <a:rPr lang="nb-NO" dirty="0" smtClean="0"/>
              <a:t> </a:t>
            </a:r>
            <a:r>
              <a:rPr lang="nb-NO" dirty="0" err="1" smtClean="0"/>
              <a:t>Subtitle</a:t>
            </a:r>
            <a:endParaRPr lang="nb-NO" dirty="0" smtClean="0"/>
          </a:p>
        </p:txBody>
      </p:sp>
      <p:sp>
        <p:nvSpPr>
          <p:cNvPr id="11" name="Title 10"/>
          <p:cNvSpPr>
            <a:spLocks noGrp="1"/>
          </p:cNvSpPr>
          <p:nvPr>
            <p:ph type="title"/>
          </p:nvPr>
        </p:nvSpPr>
        <p:spPr>
          <a:xfrm>
            <a:off x="1055742" y="1895805"/>
            <a:ext cx="8382072" cy="446276"/>
          </a:xfrm>
        </p:spPr>
        <p:txBody>
          <a:bodyPr/>
          <a:lstStyle>
            <a:lvl1pPr>
              <a:defRPr sz="2900" cap="none" baseline="0">
                <a:solidFill>
                  <a:schemeClr val="bg1"/>
                </a:solidFill>
              </a:defRPr>
            </a:lvl1pPr>
          </a:lstStyle>
          <a:p>
            <a:r>
              <a:rPr lang="nb-NO" smtClean="0"/>
              <a:t>Klikk for å redigere tittelstil</a:t>
            </a:r>
            <a:endParaRPr lang="nb-NO" dirty="0"/>
          </a:p>
        </p:txBody>
      </p:sp>
      <p:sp>
        <p:nvSpPr>
          <p:cNvPr id="13" name="Plassholder for dato 12"/>
          <p:cNvSpPr>
            <a:spLocks noGrp="1"/>
          </p:cNvSpPr>
          <p:nvPr>
            <p:ph type="dt" sz="half" idx="23"/>
          </p:nvPr>
        </p:nvSpPr>
        <p:spPr>
          <a:xfrm>
            <a:off x="786056" y="6028342"/>
            <a:ext cx="1062947" cy="216406"/>
          </a:xfrm>
          <a:prstGeom prst="rect">
            <a:avLst/>
          </a:prstGeom>
        </p:spPr>
        <p:txBody>
          <a:bodyPr anchor="ctr" anchorCtr="0">
            <a:noAutofit/>
          </a:bodyPr>
          <a:lstStyle>
            <a:lvl1pPr algn="r">
              <a:defRPr sz="1500">
                <a:solidFill>
                  <a:schemeClr val="accent6"/>
                </a:solidFill>
                <a:latin typeface="+mj-lt"/>
              </a:defRPr>
            </a:lvl1pPr>
          </a:lstStyle>
          <a:p>
            <a:fld id="{44285987-AE27-4569-B7BE-882C36D3054D}" type="datetime1">
              <a:rPr lang="nb-NO" smtClean="0"/>
              <a:pPr/>
              <a:t>11.05.2022</a:t>
            </a:fld>
            <a:endParaRPr lang="nb-NO" dirty="0"/>
          </a:p>
        </p:txBody>
      </p:sp>
      <p:sp>
        <p:nvSpPr>
          <p:cNvPr id="14" name="Plassholder for bunntekst 13"/>
          <p:cNvSpPr>
            <a:spLocks noGrp="1"/>
          </p:cNvSpPr>
          <p:nvPr>
            <p:ph type="ftr" sz="quarter" idx="24"/>
          </p:nvPr>
        </p:nvSpPr>
        <p:spPr>
          <a:xfrm>
            <a:off x="2006765" y="6027963"/>
            <a:ext cx="5096575" cy="216406"/>
          </a:xfrm>
          <a:prstGeom prst="rect">
            <a:avLst/>
          </a:prstGeom>
        </p:spPr>
        <p:txBody>
          <a:bodyPr lIns="0" tIns="0" rIns="0" bIns="0" anchor="ctr" anchorCtr="0">
            <a:noAutofit/>
          </a:bodyPr>
          <a:lstStyle>
            <a:lvl1pPr algn="l">
              <a:defRPr sz="1500">
                <a:solidFill>
                  <a:schemeClr val="accent6"/>
                </a:solidFill>
                <a:latin typeface="+mj-lt"/>
              </a:defRPr>
            </a:lvl1pPr>
          </a:lstStyle>
          <a:p>
            <a:r>
              <a:rPr lang="nb-NO" dirty="0" smtClean="0"/>
              <a:t>Navn </a:t>
            </a:r>
            <a:r>
              <a:rPr lang="nb-NO" dirty="0" err="1" smtClean="0"/>
              <a:t>Navnesen</a:t>
            </a:r>
            <a:endParaRPr lang="nb-NO" dirty="0"/>
          </a:p>
        </p:txBody>
      </p:sp>
      <p:sp>
        <p:nvSpPr>
          <p:cNvPr id="3" name="TekstSylinder 2"/>
          <p:cNvSpPr txBox="1"/>
          <p:nvPr userDrawn="1"/>
        </p:nvSpPr>
        <p:spPr>
          <a:xfrm>
            <a:off x="1885812" y="6029022"/>
            <a:ext cx="548498" cy="264838"/>
          </a:xfrm>
          <a:prstGeom prst="rect">
            <a:avLst/>
          </a:prstGeom>
          <a:noFill/>
        </p:spPr>
        <p:txBody>
          <a:bodyPr wrap="square" lIns="0" tIns="0" rIns="0" bIns="33677" rtlCol="0">
            <a:spAutoFit/>
          </a:bodyPr>
          <a:lstStyle/>
          <a:p>
            <a:r>
              <a:rPr lang="nb-NO" sz="1500" dirty="0" smtClean="0">
                <a:solidFill>
                  <a:srgbClr val="9D9D9D"/>
                </a:solidFill>
                <a:latin typeface="+mj-lt"/>
              </a:rPr>
              <a:t>|</a:t>
            </a:r>
            <a:endParaRPr lang="nb-NO" sz="1500" dirty="0">
              <a:solidFill>
                <a:srgbClr val="9D9D9D"/>
              </a:solidFill>
              <a:latin typeface="+mj-lt"/>
            </a:endParaRPr>
          </a:p>
        </p:txBody>
      </p:sp>
      <p:sp>
        <p:nvSpPr>
          <p:cNvPr id="16" name="Rektangel 15"/>
          <p:cNvSpPr/>
          <p:nvPr userDrawn="1"/>
        </p:nvSpPr>
        <p:spPr>
          <a:xfrm>
            <a:off x="7257256" y="6711536"/>
            <a:ext cx="1584176"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7" name="Bild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56" y="6093322"/>
            <a:ext cx="1584176" cy="309107"/>
          </a:xfrm>
          <a:prstGeom prst="rect">
            <a:avLst/>
          </a:prstGeom>
        </p:spPr>
      </p:pic>
    </p:spTree>
    <p:extLst>
      <p:ext uri="{BB962C8B-B14F-4D97-AF65-F5344CB8AC3E}">
        <p14:creationId xmlns:p14="http://schemas.microsoft.com/office/powerpoint/2010/main" val="4110187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TELSIDE 3">
    <p:spTree>
      <p:nvGrpSpPr>
        <p:cNvPr id="1" name=""/>
        <p:cNvGrpSpPr/>
        <p:nvPr/>
      </p:nvGrpSpPr>
      <p:grpSpPr>
        <a:xfrm>
          <a:off x="0" y="0"/>
          <a:ext cx="0" cy="0"/>
          <a:chOff x="0" y="0"/>
          <a:chExt cx="0" cy="0"/>
        </a:xfrm>
      </p:grpSpPr>
      <p:sp>
        <p:nvSpPr>
          <p:cNvPr id="12" name="Rektangel 11"/>
          <p:cNvSpPr/>
          <p:nvPr userDrawn="1"/>
        </p:nvSpPr>
        <p:spPr>
          <a:xfrm>
            <a:off x="0" y="442020"/>
            <a:ext cx="9906000" cy="64159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7355" tIns="33677" rIns="67355" bIns="33677" rtlCol="0" anchor="ctr"/>
          <a:lstStyle/>
          <a:p>
            <a:pPr algn="ctr"/>
            <a:endParaRPr lang="nb-NO"/>
          </a:p>
        </p:txBody>
      </p:sp>
      <p:sp>
        <p:nvSpPr>
          <p:cNvPr id="10" name="Plassholder for lysbildenummer 3"/>
          <p:cNvSpPr>
            <a:spLocks noGrp="1"/>
          </p:cNvSpPr>
          <p:nvPr>
            <p:ph type="sldNum" sz="quarter" idx="11"/>
          </p:nvPr>
        </p:nvSpPr>
        <p:spPr>
          <a:xfrm>
            <a:off x="274219" y="227602"/>
            <a:ext cx="443640" cy="138499"/>
          </a:xfrm>
        </p:spPr>
        <p:txBody>
          <a:bodyPr/>
          <a:lstStyle/>
          <a:p>
            <a:r>
              <a:rPr lang="nb-NO" dirty="0" smtClean="0"/>
              <a:t>Side </a:t>
            </a:r>
            <a:fld id="{05858C33-F807-45C1-9D2E-30E864BC0876}" type="slidenum">
              <a:rPr lang="nb-NO" smtClean="0"/>
              <a:pPr/>
              <a:t>‹#›</a:t>
            </a:fld>
            <a:endParaRPr lang="nb-NO" dirty="0"/>
          </a:p>
        </p:txBody>
      </p:sp>
      <p:sp>
        <p:nvSpPr>
          <p:cNvPr id="6" name="Title 10"/>
          <p:cNvSpPr>
            <a:spLocks noGrp="1"/>
          </p:cNvSpPr>
          <p:nvPr>
            <p:ph type="title"/>
          </p:nvPr>
        </p:nvSpPr>
        <p:spPr>
          <a:xfrm>
            <a:off x="1069453" y="660695"/>
            <a:ext cx="7759400" cy="446276"/>
          </a:xfrm>
        </p:spPr>
        <p:txBody>
          <a:bodyPr anchor="t" anchorCtr="0">
            <a:spAutoFit/>
          </a:bodyPr>
          <a:lstStyle>
            <a:lvl1pPr>
              <a:defRPr sz="2900" cap="all" baseline="0">
                <a:solidFill>
                  <a:schemeClr val="bg1"/>
                </a:solidFill>
              </a:defRPr>
            </a:lvl1pPr>
          </a:lstStyle>
          <a:p>
            <a:r>
              <a:rPr lang="nb-NO" smtClean="0"/>
              <a:t>Klikk for å redigere tittelstil</a:t>
            </a:r>
            <a:endParaRPr lang="nb-NO" dirty="0"/>
          </a:p>
        </p:txBody>
      </p:sp>
    </p:spTree>
    <p:extLst>
      <p:ext uri="{BB962C8B-B14F-4D97-AF65-F5344CB8AC3E}">
        <p14:creationId xmlns:p14="http://schemas.microsoft.com/office/powerpoint/2010/main" val="317492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TELSIDE 4">
    <p:spTree>
      <p:nvGrpSpPr>
        <p:cNvPr id="1" name=""/>
        <p:cNvGrpSpPr/>
        <p:nvPr/>
      </p:nvGrpSpPr>
      <p:grpSpPr>
        <a:xfrm>
          <a:off x="0" y="0"/>
          <a:ext cx="0" cy="0"/>
          <a:chOff x="0" y="0"/>
          <a:chExt cx="0" cy="0"/>
        </a:xfrm>
      </p:grpSpPr>
      <p:sp>
        <p:nvSpPr>
          <p:cNvPr id="12" name="Rektangel 11"/>
          <p:cNvSpPr/>
          <p:nvPr userDrawn="1"/>
        </p:nvSpPr>
        <p:spPr>
          <a:xfrm>
            <a:off x="0" y="442020"/>
            <a:ext cx="9906000" cy="6415980"/>
          </a:xfrm>
          <a:prstGeom prst="rect">
            <a:avLst/>
          </a:prstGeom>
          <a:solidFill>
            <a:srgbClr val="9D9D9D"/>
          </a:solidFill>
          <a:ln>
            <a:noFill/>
          </a:ln>
        </p:spPr>
        <p:style>
          <a:lnRef idx="2">
            <a:schemeClr val="accent1">
              <a:shade val="50000"/>
            </a:schemeClr>
          </a:lnRef>
          <a:fillRef idx="1">
            <a:schemeClr val="accent1"/>
          </a:fillRef>
          <a:effectRef idx="0">
            <a:schemeClr val="accent1"/>
          </a:effectRef>
          <a:fontRef idx="minor">
            <a:schemeClr val="lt1"/>
          </a:fontRef>
        </p:style>
        <p:txBody>
          <a:bodyPr lIns="67355" tIns="33677" rIns="67355" bIns="33677" rtlCol="0" anchor="ctr"/>
          <a:lstStyle/>
          <a:p>
            <a:pPr algn="ctr"/>
            <a:endParaRPr lang="nb-NO"/>
          </a:p>
        </p:txBody>
      </p:sp>
      <p:sp>
        <p:nvSpPr>
          <p:cNvPr id="10" name="Plassholder for lysbildenummer 3"/>
          <p:cNvSpPr>
            <a:spLocks noGrp="1"/>
          </p:cNvSpPr>
          <p:nvPr>
            <p:ph type="sldNum" sz="quarter" idx="11"/>
          </p:nvPr>
        </p:nvSpPr>
        <p:spPr>
          <a:xfrm>
            <a:off x="274219" y="227602"/>
            <a:ext cx="443640" cy="138499"/>
          </a:xfrm>
        </p:spPr>
        <p:txBody>
          <a:bodyPr/>
          <a:lstStyle/>
          <a:p>
            <a:r>
              <a:rPr lang="nb-NO" dirty="0" smtClean="0"/>
              <a:t>Side </a:t>
            </a:r>
            <a:fld id="{05858C33-F807-45C1-9D2E-30E864BC0876}" type="slidenum">
              <a:rPr lang="nb-NO" smtClean="0"/>
              <a:pPr/>
              <a:t>‹#›</a:t>
            </a:fld>
            <a:endParaRPr lang="nb-NO" dirty="0"/>
          </a:p>
        </p:txBody>
      </p:sp>
      <p:sp>
        <p:nvSpPr>
          <p:cNvPr id="6" name="Title 10"/>
          <p:cNvSpPr>
            <a:spLocks noGrp="1"/>
          </p:cNvSpPr>
          <p:nvPr>
            <p:ph type="title"/>
          </p:nvPr>
        </p:nvSpPr>
        <p:spPr>
          <a:xfrm>
            <a:off x="1069453" y="660695"/>
            <a:ext cx="7759400" cy="446276"/>
          </a:xfrm>
        </p:spPr>
        <p:txBody>
          <a:bodyPr anchor="t" anchorCtr="0">
            <a:spAutoFit/>
          </a:bodyPr>
          <a:lstStyle>
            <a:lvl1pPr>
              <a:defRPr sz="2900" cap="all" baseline="0">
                <a:solidFill>
                  <a:schemeClr val="bg1"/>
                </a:solidFill>
              </a:defRPr>
            </a:lvl1pPr>
          </a:lstStyle>
          <a:p>
            <a:r>
              <a:rPr lang="nb-NO" smtClean="0"/>
              <a:t>Klikk for å redigere tittelstil</a:t>
            </a:r>
            <a:endParaRPr lang="nb-NO" dirty="0"/>
          </a:p>
        </p:txBody>
      </p:sp>
    </p:spTree>
    <p:extLst>
      <p:ext uri="{BB962C8B-B14F-4D97-AF65-F5344CB8AC3E}">
        <p14:creationId xmlns:p14="http://schemas.microsoft.com/office/powerpoint/2010/main" val="1372707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OG TEKST MED BAKGRUNNSFARGE 1">
    <p:spTree>
      <p:nvGrpSpPr>
        <p:cNvPr id="1" name=""/>
        <p:cNvGrpSpPr/>
        <p:nvPr/>
      </p:nvGrpSpPr>
      <p:grpSpPr>
        <a:xfrm>
          <a:off x="0" y="0"/>
          <a:ext cx="0" cy="0"/>
          <a:chOff x="0" y="0"/>
          <a:chExt cx="0" cy="0"/>
        </a:xfrm>
      </p:grpSpPr>
      <p:sp>
        <p:nvSpPr>
          <p:cNvPr id="13" name="Rektangel 12"/>
          <p:cNvSpPr/>
          <p:nvPr userDrawn="1"/>
        </p:nvSpPr>
        <p:spPr>
          <a:xfrm>
            <a:off x="0" y="442020"/>
            <a:ext cx="9906000" cy="64159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7355" tIns="33677" rIns="67355" bIns="33677" rtlCol="0" anchor="ctr"/>
          <a:lstStyle/>
          <a:p>
            <a:pPr algn="ctr"/>
            <a:endParaRPr lang="nb-NO"/>
          </a:p>
        </p:txBody>
      </p:sp>
      <p:sp>
        <p:nvSpPr>
          <p:cNvPr id="11" name="Title 10"/>
          <p:cNvSpPr>
            <a:spLocks noGrp="1"/>
          </p:cNvSpPr>
          <p:nvPr>
            <p:ph type="title"/>
          </p:nvPr>
        </p:nvSpPr>
        <p:spPr>
          <a:xfrm>
            <a:off x="1069453" y="642186"/>
            <a:ext cx="7759400" cy="446276"/>
          </a:xfrm>
        </p:spPr>
        <p:txBody>
          <a:bodyPr>
            <a:spAutoFit/>
          </a:bodyPr>
          <a:lstStyle>
            <a:lvl1pPr>
              <a:defRPr sz="2900" cap="all" baseline="0">
                <a:solidFill>
                  <a:schemeClr val="bg1"/>
                </a:solidFill>
              </a:defRPr>
            </a:lvl1pPr>
          </a:lstStyle>
          <a:p>
            <a:r>
              <a:rPr lang="nb-NO" smtClean="0"/>
              <a:t>Klikk for å redigere tittelstil</a:t>
            </a:r>
            <a:endParaRPr lang="nb-NO" dirty="0"/>
          </a:p>
        </p:txBody>
      </p:sp>
      <p:sp>
        <p:nvSpPr>
          <p:cNvPr id="10" name="Plassholder for lysbildenummer 3"/>
          <p:cNvSpPr>
            <a:spLocks noGrp="1"/>
          </p:cNvSpPr>
          <p:nvPr>
            <p:ph type="sldNum" sz="quarter" idx="11"/>
          </p:nvPr>
        </p:nvSpPr>
        <p:spPr>
          <a:xfrm>
            <a:off x="274219" y="227602"/>
            <a:ext cx="443640" cy="138499"/>
          </a:xfrm>
        </p:spPr>
        <p:txBody>
          <a:bodyPr/>
          <a:lstStyle/>
          <a:p>
            <a:r>
              <a:rPr lang="nb-NO" dirty="0" smtClean="0"/>
              <a:t>Side </a:t>
            </a:r>
            <a:fld id="{05858C33-F807-45C1-9D2E-30E864BC0876}" type="slidenum">
              <a:rPr lang="nb-NO" smtClean="0"/>
              <a:pPr/>
              <a:t>‹#›</a:t>
            </a:fld>
            <a:endParaRPr lang="nb-NO" dirty="0"/>
          </a:p>
        </p:txBody>
      </p:sp>
      <p:sp>
        <p:nvSpPr>
          <p:cNvPr id="8" name="Plassholder for tekst 6"/>
          <p:cNvSpPr>
            <a:spLocks noGrp="1"/>
          </p:cNvSpPr>
          <p:nvPr>
            <p:ph type="body" sz="quarter" idx="13"/>
          </p:nvPr>
        </p:nvSpPr>
        <p:spPr>
          <a:xfrm>
            <a:off x="1069563" y="2037244"/>
            <a:ext cx="7766875" cy="3553085"/>
          </a:xfrm>
        </p:spPr>
        <p:txBody>
          <a:bodyPr/>
          <a:lstStyle>
            <a:lvl1pPr>
              <a:defRPr sz="2400">
                <a:solidFill>
                  <a:schemeClr val="bg1"/>
                </a:solidFill>
              </a:defRPr>
            </a:lvl1pPr>
            <a:lvl2pPr>
              <a:buFont typeface="Arial" pitchFamily="34" charset="0"/>
              <a:buChar char="•"/>
              <a:defRPr sz="2000">
                <a:solidFill>
                  <a:schemeClr val="bg1"/>
                </a:solidFill>
              </a:defRPr>
            </a:lvl2pPr>
            <a:lvl3pPr>
              <a:defRPr sz="2000">
                <a:solidFill>
                  <a:schemeClr val="bg1"/>
                </a:solidFill>
              </a:defRPr>
            </a:lvl3pPr>
            <a:lvl4pPr>
              <a:buFont typeface="Arial" pitchFamily="34" charset="0"/>
              <a:buChar char="•"/>
              <a:defRPr sz="2000">
                <a:solidFill>
                  <a:schemeClr val="bg1"/>
                </a:solidFill>
              </a:defRPr>
            </a:lvl4pPr>
            <a:lvl5pPr>
              <a:buFont typeface="Arial" pitchFamily="34" charset="0"/>
              <a:buChar char="•"/>
              <a:defRPr sz="2000">
                <a:solidFill>
                  <a:schemeClr val="bg1"/>
                </a:solidFill>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2226889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TEKST MED BAKGRUNNSFARGE 2">
    <p:spTree>
      <p:nvGrpSpPr>
        <p:cNvPr id="1" name=""/>
        <p:cNvGrpSpPr/>
        <p:nvPr/>
      </p:nvGrpSpPr>
      <p:grpSpPr>
        <a:xfrm>
          <a:off x="0" y="0"/>
          <a:ext cx="0" cy="0"/>
          <a:chOff x="0" y="0"/>
          <a:chExt cx="0" cy="0"/>
        </a:xfrm>
      </p:grpSpPr>
      <p:sp>
        <p:nvSpPr>
          <p:cNvPr id="13" name="Rektangel 12"/>
          <p:cNvSpPr/>
          <p:nvPr userDrawn="1"/>
        </p:nvSpPr>
        <p:spPr>
          <a:xfrm>
            <a:off x="0" y="442020"/>
            <a:ext cx="9906000" cy="64159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355" tIns="33677" rIns="67355" bIns="33677" rtlCol="0" anchor="ctr"/>
          <a:lstStyle/>
          <a:p>
            <a:pPr algn="ctr"/>
            <a:endParaRPr lang="nb-NO"/>
          </a:p>
        </p:txBody>
      </p:sp>
      <p:sp>
        <p:nvSpPr>
          <p:cNvPr id="11" name="Title 10"/>
          <p:cNvSpPr>
            <a:spLocks noGrp="1"/>
          </p:cNvSpPr>
          <p:nvPr>
            <p:ph type="title"/>
          </p:nvPr>
        </p:nvSpPr>
        <p:spPr>
          <a:xfrm>
            <a:off x="1069453" y="634796"/>
            <a:ext cx="7759400" cy="446276"/>
          </a:xfrm>
        </p:spPr>
        <p:txBody>
          <a:bodyPr>
            <a:spAutoFit/>
          </a:bodyPr>
          <a:lstStyle>
            <a:lvl1pPr>
              <a:defRPr sz="2900" cap="all" baseline="0">
                <a:solidFill>
                  <a:schemeClr val="bg1"/>
                </a:solidFill>
              </a:defRPr>
            </a:lvl1pPr>
          </a:lstStyle>
          <a:p>
            <a:r>
              <a:rPr lang="nb-NO" smtClean="0"/>
              <a:t>Klikk for å redigere tittelstil</a:t>
            </a:r>
            <a:endParaRPr lang="nb-NO" dirty="0"/>
          </a:p>
        </p:txBody>
      </p:sp>
      <p:sp>
        <p:nvSpPr>
          <p:cNvPr id="10" name="Plassholder for lysbildenummer 3"/>
          <p:cNvSpPr>
            <a:spLocks noGrp="1"/>
          </p:cNvSpPr>
          <p:nvPr>
            <p:ph type="sldNum" sz="quarter" idx="11"/>
          </p:nvPr>
        </p:nvSpPr>
        <p:spPr>
          <a:xfrm>
            <a:off x="274219" y="227602"/>
            <a:ext cx="443640" cy="138499"/>
          </a:xfrm>
        </p:spPr>
        <p:txBody>
          <a:bodyPr/>
          <a:lstStyle/>
          <a:p>
            <a:r>
              <a:rPr lang="nb-NO" dirty="0" smtClean="0"/>
              <a:t>Side </a:t>
            </a:r>
            <a:fld id="{05858C33-F807-45C1-9D2E-30E864BC0876}" type="slidenum">
              <a:rPr lang="nb-NO" smtClean="0"/>
              <a:pPr/>
              <a:t>‹#›</a:t>
            </a:fld>
            <a:endParaRPr lang="nb-NO" dirty="0"/>
          </a:p>
        </p:txBody>
      </p:sp>
      <p:sp>
        <p:nvSpPr>
          <p:cNvPr id="8" name="Plassholder for tekst 6"/>
          <p:cNvSpPr>
            <a:spLocks noGrp="1"/>
          </p:cNvSpPr>
          <p:nvPr>
            <p:ph type="body" sz="quarter" idx="13"/>
          </p:nvPr>
        </p:nvSpPr>
        <p:spPr>
          <a:xfrm>
            <a:off x="1069563" y="2029854"/>
            <a:ext cx="7766875" cy="3553085"/>
          </a:xfrm>
        </p:spPr>
        <p:txBody>
          <a:bodyPr/>
          <a:lstStyle>
            <a:lvl1pPr>
              <a:defRPr sz="2400">
                <a:solidFill>
                  <a:schemeClr val="bg1"/>
                </a:solidFill>
              </a:defRPr>
            </a:lvl1pPr>
            <a:lvl2pPr>
              <a:buFont typeface="Arial" pitchFamily="34" charset="0"/>
              <a:buChar char="•"/>
              <a:defRPr sz="2000">
                <a:solidFill>
                  <a:schemeClr val="bg1"/>
                </a:solidFill>
              </a:defRPr>
            </a:lvl2pPr>
            <a:lvl3pPr>
              <a:defRPr sz="2000">
                <a:solidFill>
                  <a:schemeClr val="bg1"/>
                </a:solidFill>
              </a:defRPr>
            </a:lvl3pPr>
            <a:lvl4pPr>
              <a:buFont typeface="Arial" pitchFamily="34" charset="0"/>
              <a:buChar char="•"/>
              <a:defRPr sz="2000">
                <a:solidFill>
                  <a:schemeClr val="bg1"/>
                </a:solidFill>
              </a:defRPr>
            </a:lvl4pPr>
            <a:lvl5pPr>
              <a:buFont typeface="Arial" pitchFamily="34" charset="0"/>
              <a:buChar char="•"/>
              <a:defRPr sz="2000">
                <a:solidFill>
                  <a:schemeClr val="bg1"/>
                </a:solidFill>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405094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OG TEKST MED BAKGRUNNSFARGE 3">
    <p:spTree>
      <p:nvGrpSpPr>
        <p:cNvPr id="1" name=""/>
        <p:cNvGrpSpPr/>
        <p:nvPr/>
      </p:nvGrpSpPr>
      <p:grpSpPr>
        <a:xfrm>
          <a:off x="0" y="0"/>
          <a:ext cx="0" cy="0"/>
          <a:chOff x="0" y="0"/>
          <a:chExt cx="0" cy="0"/>
        </a:xfrm>
      </p:grpSpPr>
      <p:sp>
        <p:nvSpPr>
          <p:cNvPr id="13" name="Rektangel 12"/>
          <p:cNvSpPr/>
          <p:nvPr userDrawn="1"/>
        </p:nvSpPr>
        <p:spPr>
          <a:xfrm>
            <a:off x="0" y="634796"/>
            <a:ext cx="9906000" cy="64159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7355" tIns="33677" rIns="67355" bIns="33677" rtlCol="0" anchor="ctr"/>
          <a:lstStyle/>
          <a:p>
            <a:pPr algn="ctr"/>
            <a:endParaRPr lang="nb-NO"/>
          </a:p>
        </p:txBody>
      </p:sp>
      <p:sp>
        <p:nvSpPr>
          <p:cNvPr id="11" name="Title 10"/>
          <p:cNvSpPr>
            <a:spLocks noGrp="1"/>
          </p:cNvSpPr>
          <p:nvPr>
            <p:ph type="title"/>
          </p:nvPr>
        </p:nvSpPr>
        <p:spPr>
          <a:xfrm>
            <a:off x="1069453" y="634796"/>
            <a:ext cx="7759400" cy="446276"/>
          </a:xfrm>
        </p:spPr>
        <p:txBody>
          <a:bodyPr>
            <a:spAutoFit/>
          </a:bodyPr>
          <a:lstStyle>
            <a:lvl1pPr>
              <a:defRPr sz="2900" cap="all" baseline="0">
                <a:solidFill>
                  <a:schemeClr val="bg1"/>
                </a:solidFill>
              </a:defRPr>
            </a:lvl1pPr>
          </a:lstStyle>
          <a:p>
            <a:r>
              <a:rPr lang="nb-NO" smtClean="0"/>
              <a:t>Klikk for å redigere tittelstil</a:t>
            </a:r>
            <a:endParaRPr lang="nb-NO" dirty="0"/>
          </a:p>
        </p:txBody>
      </p:sp>
      <p:sp>
        <p:nvSpPr>
          <p:cNvPr id="10" name="Plassholder for lysbildenummer 3"/>
          <p:cNvSpPr>
            <a:spLocks noGrp="1"/>
          </p:cNvSpPr>
          <p:nvPr>
            <p:ph type="sldNum" sz="quarter" idx="11"/>
          </p:nvPr>
        </p:nvSpPr>
        <p:spPr>
          <a:xfrm>
            <a:off x="274219" y="227602"/>
            <a:ext cx="443640" cy="138499"/>
          </a:xfrm>
        </p:spPr>
        <p:txBody>
          <a:bodyPr/>
          <a:lstStyle/>
          <a:p>
            <a:r>
              <a:rPr lang="nb-NO" dirty="0" smtClean="0"/>
              <a:t>Side </a:t>
            </a:r>
            <a:fld id="{05858C33-F807-45C1-9D2E-30E864BC0876}" type="slidenum">
              <a:rPr lang="nb-NO" smtClean="0"/>
              <a:pPr/>
              <a:t>‹#›</a:t>
            </a:fld>
            <a:endParaRPr lang="nb-NO" dirty="0"/>
          </a:p>
        </p:txBody>
      </p:sp>
      <p:sp>
        <p:nvSpPr>
          <p:cNvPr id="8" name="Plassholder for tekst 6"/>
          <p:cNvSpPr>
            <a:spLocks noGrp="1"/>
          </p:cNvSpPr>
          <p:nvPr>
            <p:ph type="body" sz="quarter" idx="13"/>
          </p:nvPr>
        </p:nvSpPr>
        <p:spPr>
          <a:xfrm>
            <a:off x="1061978" y="2037244"/>
            <a:ext cx="7766875" cy="3553085"/>
          </a:xfrm>
        </p:spPr>
        <p:txBody>
          <a:bodyPr/>
          <a:lstStyle>
            <a:lvl1pPr>
              <a:defRPr sz="2400">
                <a:solidFill>
                  <a:schemeClr val="bg1"/>
                </a:solidFill>
              </a:defRPr>
            </a:lvl1pPr>
            <a:lvl2pPr>
              <a:buFont typeface="Arial" pitchFamily="34" charset="0"/>
              <a:buChar char="•"/>
              <a:defRPr sz="2000">
                <a:solidFill>
                  <a:schemeClr val="bg1"/>
                </a:solidFill>
              </a:defRPr>
            </a:lvl2pPr>
            <a:lvl3pPr>
              <a:defRPr sz="2000">
                <a:solidFill>
                  <a:schemeClr val="bg1"/>
                </a:solidFill>
              </a:defRPr>
            </a:lvl3pPr>
            <a:lvl4pPr>
              <a:buFont typeface="Arial" pitchFamily="34" charset="0"/>
              <a:buChar char="•"/>
              <a:defRPr sz="2000">
                <a:solidFill>
                  <a:schemeClr val="bg1"/>
                </a:solidFill>
              </a:defRPr>
            </a:lvl4pPr>
            <a:lvl5pPr>
              <a:buFont typeface="Arial" pitchFamily="34" charset="0"/>
              <a:buChar char="•"/>
              <a:defRPr sz="2000">
                <a:solidFill>
                  <a:schemeClr val="bg1"/>
                </a:solidFill>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1527832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MED BILDE">
    <p:spTree>
      <p:nvGrpSpPr>
        <p:cNvPr id="1" name=""/>
        <p:cNvGrpSpPr/>
        <p:nvPr/>
      </p:nvGrpSpPr>
      <p:grpSpPr>
        <a:xfrm>
          <a:off x="0" y="0"/>
          <a:ext cx="0" cy="0"/>
          <a:chOff x="0" y="0"/>
          <a:chExt cx="0" cy="0"/>
        </a:xfrm>
      </p:grpSpPr>
      <p:sp>
        <p:nvSpPr>
          <p:cNvPr id="10" name="Plassholder for bilde 3"/>
          <p:cNvSpPr>
            <a:spLocks noGrp="1"/>
          </p:cNvSpPr>
          <p:nvPr>
            <p:ph type="pic" sz="quarter" idx="25"/>
          </p:nvPr>
        </p:nvSpPr>
        <p:spPr>
          <a:xfrm>
            <a:off x="0" y="1659449"/>
            <a:ext cx="9906000" cy="4001799"/>
          </a:xfrm>
        </p:spPr>
        <p:txBody>
          <a:bodyPr/>
          <a:lstStyle/>
          <a:p>
            <a:r>
              <a:rPr lang="nb-NO" smtClean="0"/>
              <a:t>Klikk ikonet for å legge til et bilde</a:t>
            </a:r>
            <a:endParaRPr lang="nb-NO" dirty="0"/>
          </a:p>
        </p:txBody>
      </p:sp>
      <p:sp>
        <p:nvSpPr>
          <p:cNvPr id="31" name="Plassholder for tekst 14"/>
          <p:cNvSpPr>
            <a:spLocks noGrp="1"/>
          </p:cNvSpPr>
          <p:nvPr>
            <p:ph type="body" sz="quarter" idx="13" hasCustomPrompt="1"/>
          </p:nvPr>
        </p:nvSpPr>
        <p:spPr>
          <a:xfrm>
            <a:off x="1055742" y="1122514"/>
            <a:ext cx="8382073" cy="324608"/>
          </a:xfrm>
        </p:spPr>
        <p:txBody>
          <a:bodyPr>
            <a:noAutofit/>
          </a:bodyPr>
          <a:lstStyle>
            <a:lvl1pPr marL="0" indent="0">
              <a:buNone/>
              <a:defRPr sz="2200" i="1" cap="none" baseline="0">
                <a:solidFill>
                  <a:schemeClr val="accent6"/>
                </a:solidFill>
              </a:defRPr>
            </a:lvl1pPr>
            <a:lvl2pPr>
              <a:buNone/>
              <a:defRPr cap="all" baseline="0"/>
            </a:lvl2pPr>
            <a:lvl3pPr>
              <a:buNone/>
              <a:defRPr cap="all" baseline="0"/>
            </a:lvl3pPr>
            <a:lvl4pPr>
              <a:buNone/>
              <a:defRPr cap="all" baseline="0"/>
            </a:lvl4pPr>
            <a:lvl5pPr>
              <a:buNone/>
              <a:defRPr cap="all" baseline="0"/>
            </a:lvl5pPr>
          </a:lstStyle>
          <a:p>
            <a:pPr lvl="0"/>
            <a:r>
              <a:rPr lang="nb-NO" dirty="0" err="1" smtClean="0"/>
              <a:t>Click</a:t>
            </a:r>
            <a:r>
              <a:rPr lang="nb-NO" dirty="0" smtClean="0"/>
              <a:t> to </a:t>
            </a:r>
            <a:r>
              <a:rPr lang="nb-NO" dirty="0" err="1" smtClean="0"/>
              <a:t>add</a:t>
            </a:r>
            <a:r>
              <a:rPr lang="nb-NO" dirty="0" smtClean="0"/>
              <a:t> </a:t>
            </a:r>
            <a:r>
              <a:rPr lang="nb-NO" dirty="0" err="1" smtClean="0"/>
              <a:t>Subtitle</a:t>
            </a:r>
            <a:endParaRPr lang="nb-NO" dirty="0" smtClean="0"/>
          </a:p>
        </p:txBody>
      </p:sp>
      <p:sp>
        <p:nvSpPr>
          <p:cNvPr id="11" name="Title 10"/>
          <p:cNvSpPr>
            <a:spLocks noGrp="1"/>
          </p:cNvSpPr>
          <p:nvPr>
            <p:ph type="title"/>
          </p:nvPr>
        </p:nvSpPr>
        <p:spPr>
          <a:xfrm>
            <a:off x="1055742" y="639785"/>
            <a:ext cx="8382072" cy="446276"/>
          </a:xfrm>
        </p:spPr>
        <p:txBody>
          <a:bodyPr/>
          <a:lstStyle>
            <a:lvl1pPr>
              <a:defRPr sz="2900" cap="none" spc="0" baseline="0">
                <a:solidFill>
                  <a:schemeClr val="tx2"/>
                </a:solidFill>
              </a:defRPr>
            </a:lvl1pPr>
          </a:lstStyle>
          <a:p>
            <a:r>
              <a:rPr lang="nb-NO" smtClean="0"/>
              <a:t>Klikk for å redigere tittelstil</a:t>
            </a:r>
            <a:endParaRPr lang="nb-NO" dirty="0"/>
          </a:p>
        </p:txBody>
      </p:sp>
      <p:sp>
        <p:nvSpPr>
          <p:cNvPr id="12" name="Rektangel 11"/>
          <p:cNvSpPr/>
          <p:nvPr userDrawn="1"/>
        </p:nvSpPr>
        <p:spPr>
          <a:xfrm>
            <a:off x="7257256" y="6711536"/>
            <a:ext cx="1584176"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Bild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56" y="6093322"/>
            <a:ext cx="1584176" cy="309107"/>
          </a:xfrm>
          <a:prstGeom prst="rect">
            <a:avLst/>
          </a:prstGeom>
        </p:spPr>
      </p:pic>
      <p:sp>
        <p:nvSpPr>
          <p:cNvPr id="14" name="Plassholder for dato 12"/>
          <p:cNvSpPr>
            <a:spLocks noGrp="1"/>
          </p:cNvSpPr>
          <p:nvPr>
            <p:ph type="dt" sz="half" idx="23"/>
          </p:nvPr>
        </p:nvSpPr>
        <p:spPr>
          <a:xfrm>
            <a:off x="786056" y="6028342"/>
            <a:ext cx="1062947" cy="216406"/>
          </a:xfrm>
          <a:prstGeom prst="rect">
            <a:avLst/>
          </a:prstGeom>
        </p:spPr>
        <p:txBody>
          <a:bodyPr anchor="ctr" anchorCtr="0">
            <a:noAutofit/>
          </a:bodyPr>
          <a:lstStyle>
            <a:lvl1pPr algn="r">
              <a:defRPr sz="1500">
                <a:solidFill>
                  <a:schemeClr val="accent6"/>
                </a:solidFill>
                <a:latin typeface="+mj-lt"/>
              </a:defRPr>
            </a:lvl1pPr>
          </a:lstStyle>
          <a:p>
            <a:fld id="{44285987-AE27-4569-B7BE-882C36D3054D}" type="datetime1">
              <a:rPr lang="nb-NO" smtClean="0"/>
              <a:pPr/>
              <a:t>11.05.2022</a:t>
            </a:fld>
            <a:endParaRPr lang="nb-NO" dirty="0"/>
          </a:p>
        </p:txBody>
      </p:sp>
      <p:sp>
        <p:nvSpPr>
          <p:cNvPr id="15" name="Plassholder for bunntekst 13"/>
          <p:cNvSpPr>
            <a:spLocks noGrp="1"/>
          </p:cNvSpPr>
          <p:nvPr>
            <p:ph type="ftr" sz="quarter" idx="24"/>
          </p:nvPr>
        </p:nvSpPr>
        <p:spPr>
          <a:xfrm>
            <a:off x="2006765" y="6027963"/>
            <a:ext cx="5096575" cy="216406"/>
          </a:xfrm>
          <a:prstGeom prst="rect">
            <a:avLst/>
          </a:prstGeom>
        </p:spPr>
        <p:txBody>
          <a:bodyPr lIns="0" tIns="0" rIns="0" bIns="0" anchor="ctr" anchorCtr="0">
            <a:noAutofit/>
          </a:bodyPr>
          <a:lstStyle>
            <a:lvl1pPr algn="l">
              <a:defRPr sz="1500">
                <a:solidFill>
                  <a:schemeClr val="accent6"/>
                </a:solidFill>
                <a:latin typeface="+mj-lt"/>
              </a:defRPr>
            </a:lvl1pPr>
          </a:lstStyle>
          <a:p>
            <a:r>
              <a:rPr lang="nb-NO" dirty="0" smtClean="0"/>
              <a:t>Navn </a:t>
            </a:r>
            <a:r>
              <a:rPr lang="nb-NO" dirty="0" err="1" smtClean="0"/>
              <a:t>Navnesen</a:t>
            </a:r>
            <a:endParaRPr lang="nb-NO" dirty="0"/>
          </a:p>
        </p:txBody>
      </p:sp>
      <p:sp>
        <p:nvSpPr>
          <p:cNvPr id="16" name="TekstSylinder 15"/>
          <p:cNvSpPr txBox="1"/>
          <p:nvPr userDrawn="1"/>
        </p:nvSpPr>
        <p:spPr>
          <a:xfrm>
            <a:off x="1885812" y="6029022"/>
            <a:ext cx="548498" cy="264838"/>
          </a:xfrm>
          <a:prstGeom prst="rect">
            <a:avLst/>
          </a:prstGeom>
          <a:noFill/>
        </p:spPr>
        <p:txBody>
          <a:bodyPr wrap="square" lIns="0" tIns="0" rIns="0" bIns="33677" rtlCol="0">
            <a:spAutoFit/>
          </a:bodyPr>
          <a:lstStyle/>
          <a:p>
            <a:r>
              <a:rPr lang="nb-NO" sz="1500" dirty="0" smtClean="0">
                <a:solidFill>
                  <a:srgbClr val="9D9D9D"/>
                </a:solidFill>
                <a:latin typeface="+mj-lt"/>
              </a:rPr>
              <a:t>|</a:t>
            </a:r>
            <a:endParaRPr lang="nb-NO" sz="1500" dirty="0">
              <a:solidFill>
                <a:srgbClr val="9D9D9D"/>
              </a:solidFill>
              <a:latin typeface="+mj-lt"/>
            </a:endParaRPr>
          </a:p>
        </p:txBody>
      </p:sp>
    </p:spTree>
    <p:extLst>
      <p:ext uri="{BB962C8B-B14F-4D97-AF65-F5344CB8AC3E}">
        <p14:creationId xmlns:p14="http://schemas.microsoft.com/office/powerpoint/2010/main" val="2125282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TEKST MED BULLETS">
    <p:spTree>
      <p:nvGrpSpPr>
        <p:cNvPr id="1" name=""/>
        <p:cNvGrpSpPr/>
        <p:nvPr/>
      </p:nvGrpSpPr>
      <p:grpSpPr>
        <a:xfrm>
          <a:off x="0" y="0"/>
          <a:ext cx="0" cy="0"/>
          <a:chOff x="0" y="0"/>
          <a:chExt cx="0" cy="0"/>
        </a:xfrm>
      </p:grpSpPr>
      <p:sp>
        <p:nvSpPr>
          <p:cNvPr id="2" name="Tittel 1"/>
          <p:cNvSpPr>
            <a:spLocks noGrp="1"/>
          </p:cNvSpPr>
          <p:nvPr>
            <p:ph type="title"/>
          </p:nvPr>
        </p:nvSpPr>
        <p:spPr>
          <a:xfrm>
            <a:off x="1069453" y="640211"/>
            <a:ext cx="7765875" cy="446276"/>
          </a:xfrm>
        </p:spPr>
        <p:txBody>
          <a:bodyPr/>
          <a:lstStyle/>
          <a:p>
            <a:r>
              <a:rPr lang="nb-NO" smtClean="0"/>
              <a:t>Klikk for å redigere tittelstil</a:t>
            </a:r>
            <a:endParaRPr lang="nb-NO" dirty="0"/>
          </a:p>
        </p:txBody>
      </p:sp>
      <p:sp>
        <p:nvSpPr>
          <p:cNvPr id="4" name="Plassholder for lysbildenummer 3"/>
          <p:cNvSpPr>
            <a:spLocks noGrp="1"/>
          </p:cNvSpPr>
          <p:nvPr>
            <p:ph type="sldNum" sz="quarter" idx="11"/>
          </p:nvPr>
        </p:nvSpPr>
        <p:spPr/>
        <p:txBody>
          <a:bodyPr/>
          <a:lstStyle/>
          <a:p>
            <a:r>
              <a:rPr lang="nb-NO" dirty="0" smtClean="0"/>
              <a:t>Side </a:t>
            </a:r>
            <a:fld id="{05858C33-F807-45C1-9D2E-30E864BC0876}" type="slidenum">
              <a:rPr lang="nb-NO" smtClean="0"/>
              <a:pPr/>
              <a:t>‹#›</a:t>
            </a:fld>
            <a:endParaRPr lang="nb-NO" dirty="0"/>
          </a:p>
        </p:txBody>
      </p:sp>
      <p:sp>
        <p:nvSpPr>
          <p:cNvPr id="7" name="Plassholder for tekst 6"/>
          <p:cNvSpPr>
            <a:spLocks noGrp="1"/>
          </p:cNvSpPr>
          <p:nvPr>
            <p:ph type="body" sz="quarter" idx="13"/>
          </p:nvPr>
        </p:nvSpPr>
        <p:spPr>
          <a:xfrm>
            <a:off x="1068958" y="1427084"/>
            <a:ext cx="7766875" cy="4414500"/>
          </a:xfrm>
        </p:spPr>
        <p:txBody>
          <a:bodyPr/>
          <a:lstStyle>
            <a:lvl1pPr>
              <a:spcBef>
                <a:spcPts val="1105"/>
              </a:spcBef>
              <a:defRPr sz="2400">
                <a:solidFill>
                  <a:schemeClr val="accent6"/>
                </a:solidFill>
              </a:defRPr>
            </a:lvl1pPr>
            <a:lvl2pPr>
              <a:spcBef>
                <a:spcPts val="1105"/>
              </a:spcBef>
              <a:buFont typeface="Arial" pitchFamily="34" charset="0"/>
              <a:buChar char="•"/>
              <a:defRPr sz="2000">
                <a:solidFill>
                  <a:schemeClr val="accent6"/>
                </a:solidFill>
              </a:defRPr>
            </a:lvl2pPr>
            <a:lvl3pPr>
              <a:spcBef>
                <a:spcPts val="1105"/>
              </a:spcBef>
              <a:defRPr sz="2000">
                <a:solidFill>
                  <a:schemeClr val="accent6"/>
                </a:solidFill>
              </a:defRPr>
            </a:lvl3pPr>
            <a:lvl4pPr>
              <a:spcBef>
                <a:spcPts val="1105"/>
              </a:spcBef>
              <a:buFont typeface="Arial" pitchFamily="34" charset="0"/>
              <a:buChar char="•"/>
              <a:defRPr sz="2000">
                <a:solidFill>
                  <a:schemeClr val="accent6"/>
                </a:solidFill>
              </a:defRPr>
            </a:lvl4pPr>
            <a:lvl5pPr>
              <a:spcBef>
                <a:spcPts val="1105"/>
              </a:spcBef>
              <a:buFont typeface="Arial" pitchFamily="34" charset="0"/>
              <a:buChar char="•"/>
              <a:defRPr sz="2000">
                <a:solidFill>
                  <a:schemeClr val="accent6"/>
                </a:solidFill>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3252547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TEKST">
    <p:spTree>
      <p:nvGrpSpPr>
        <p:cNvPr id="1" name=""/>
        <p:cNvGrpSpPr/>
        <p:nvPr/>
      </p:nvGrpSpPr>
      <p:grpSpPr>
        <a:xfrm>
          <a:off x="0" y="0"/>
          <a:ext cx="0" cy="0"/>
          <a:chOff x="0" y="0"/>
          <a:chExt cx="0" cy="0"/>
        </a:xfrm>
      </p:grpSpPr>
      <p:sp>
        <p:nvSpPr>
          <p:cNvPr id="2" name="Tittel 1"/>
          <p:cNvSpPr>
            <a:spLocks noGrp="1"/>
          </p:cNvSpPr>
          <p:nvPr>
            <p:ph type="title"/>
          </p:nvPr>
        </p:nvSpPr>
        <p:spPr>
          <a:xfrm>
            <a:off x="1069453" y="640211"/>
            <a:ext cx="7765875" cy="446276"/>
          </a:xfrm>
        </p:spPr>
        <p:txBody>
          <a:bodyPr/>
          <a:lstStyle/>
          <a:p>
            <a:r>
              <a:rPr lang="nb-NO" smtClean="0"/>
              <a:t>Klikk for å redigere tittelstil</a:t>
            </a:r>
            <a:endParaRPr lang="nb-NO" dirty="0"/>
          </a:p>
        </p:txBody>
      </p:sp>
      <p:sp>
        <p:nvSpPr>
          <p:cNvPr id="4" name="Plassholder for lysbildenummer 3"/>
          <p:cNvSpPr>
            <a:spLocks noGrp="1"/>
          </p:cNvSpPr>
          <p:nvPr>
            <p:ph type="sldNum" sz="quarter" idx="11"/>
          </p:nvPr>
        </p:nvSpPr>
        <p:spPr/>
        <p:txBody>
          <a:bodyPr/>
          <a:lstStyle/>
          <a:p>
            <a:r>
              <a:rPr lang="nb-NO" dirty="0" smtClean="0"/>
              <a:t>Side </a:t>
            </a:r>
            <a:fld id="{05858C33-F807-45C1-9D2E-30E864BC0876}" type="slidenum">
              <a:rPr lang="nb-NO" smtClean="0"/>
              <a:pPr/>
              <a:t>‹#›</a:t>
            </a:fld>
            <a:endParaRPr lang="nb-NO" dirty="0"/>
          </a:p>
        </p:txBody>
      </p:sp>
      <p:sp>
        <p:nvSpPr>
          <p:cNvPr id="7" name="Plassholder for tekst 6"/>
          <p:cNvSpPr>
            <a:spLocks noGrp="1"/>
          </p:cNvSpPr>
          <p:nvPr>
            <p:ph type="body" sz="quarter" idx="13"/>
          </p:nvPr>
        </p:nvSpPr>
        <p:spPr>
          <a:xfrm>
            <a:off x="1068958" y="1427084"/>
            <a:ext cx="7766875" cy="4414500"/>
          </a:xfrm>
        </p:spPr>
        <p:txBody>
          <a:bodyPr/>
          <a:lstStyle>
            <a:lvl1pPr marL="0" indent="0">
              <a:buNone/>
              <a:defRPr sz="2400">
                <a:solidFill>
                  <a:schemeClr val="accent6"/>
                </a:solidFill>
              </a:defRPr>
            </a:lvl1pPr>
            <a:lvl2pPr>
              <a:buFont typeface="Arial" pitchFamily="34" charset="0"/>
              <a:buChar char="•"/>
              <a:defRPr sz="2000">
                <a:solidFill>
                  <a:schemeClr val="accent6"/>
                </a:solidFill>
              </a:defRPr>
            </a:lvl2pPr>
            <a:lvl3pPr>
              <a:defRPr sz="2000">
                <a:solidFill>
                  <a:schemeClr val="accent6"/>
                </a:solidFill>
              </a:defRPr>
            </a:lvl3pPr>
            <a:lvl4pPr>
              <a:buFont typeface="Arial" pitchFamily="34" charset="0"/>
              <a:buChar char="•"/>
              <a:defRPr sz="2000">
                <a:solidFill>
                  <a:schemeClr val="accent6"/>
                </a:solidFill>
              </a:defRPr>
            </a:lvl4pPr>
            <a:lvl5pPr>
              <a:buFont typeface="Arial" pitchFamily="34" charset="0"/>
              <a:buChar char="•"/>
              <a:defRPr sz="2000">
                <a:solidFill>
                  <a:schemeClr val="accent6"/>
                </a:solidFill>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3800920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TEKST OG VERTIKALT BILDE">
    <p:spTree>
      <p:nvGrpSpPr>
        <p:cNvPr id="1" name=""/>
        <p:cNvGrpSpPr/>
        <p:nvPr/>
      </p:nvGrpSpPr>
      <p:grpSpPr>
        <a:xfrm>
          <a:off x="0" y="0"/>
          <a:ext cx="0" cy="0"/>
          <a:chOff x="0" y="0"/>
          <a:chExt cx="0" cy="0"/>
        </a:xfrm>
      </p:grpSpPr>
      <p:sp>
        <p:nvSpPr>
          <p:cNvPr id="4" name="Plassholder for lysbildenummer 3"/>
          <p:cNvSpPr>
            <a:spLocks noGrp="1"/>
          </p:cNvSpPr>
          <p:nvPr>
            <p:ph type="sldNum" sz="quarter" idx="11"/>
          </p:nvPr>
        </p:nvSpPr>
        <p:spPr/>
        <p:txBody>
          <a:bodyPr/>
          <a:lstStyle/>
          <a:p>
            <a:r>
              <a:rPr lang="nb-NO" dirty="0" smtClean="0"/>
              <a:t>Side </a:t>
            </a:r>
            <a:fld id="{05858C33-F807-45C1-9D2E-30E864BC0876}" type="slidenum">
              <a:rPr lang="nb-NO" smtClean="0"/>
              <a:pPr/>
              <a:t>‹#›</a:t>
            </a:fld>
            <a:endParaRPr lang="nb-NO" dirty="0"/>
          </a:p>
        </p:txBody>
      </p:sp>
      <p:sp>
        <p:nvSpPr>
          <p:cNvPr id="8" name="Plassholder for bilde 18"/>
          <p:cNvSpPr>
            <a:spLocks noGrp="1"/>
          </p:cNvSpPr>
          <p:nvPr>
            <p:ph type="pic" sz="quarter" idx="17"/>
          </p:nvPr>
        </p:nvSpPr>
        <p:spPr>
          <a:xfrm>
            <a:off x="6375586" y="0"/>
            <a:ext cx="3530414" cy="6858000"/>
          </a:xfrm>
        </p:spPr>
        <p:txBody>
          <a:bodyPr/>
          <a:lstStyle/>
          <a:p>
            <a:r>
              <a:rPr lang="nb-NO" smtClean="0"/>
              <a:t>Klikk ikonet for å legge til et bilde</a:t>
            </a:r>
            <a:endParaRPr lang="nb-NO" dirty="0"/>
          </a:p>
        </p:txBody>
      </p:sp>
      <p:sp>
        <p:nvSpPr>
          <p:cNvPr id="6" name="Plassholder for tekst 6"/>
          <p:cNvSpPr>
            <a:spLocks noGrp="1"/>
          </p:cNvSpPr>
          <p:nvPr>
            <p:ph type="body" sz="quarter" idx="13"/>
          </p:nvPr>
        </p:nvSpPr>
        <p:spPr>
          <a:xfrm>
            <a:off x="1068959" y="1427084"/>
            <a:ext cx="4892154" cy="4414500"/>
          </a:xfrm>
        </p:spPr>
        <p:txBody>
          <a:bodyPr/>
          <a:lstStyle>
            <a:lvl1pPr marL="0" indent="0">
              <a:buNone/>
              <a:defRPr sz="2400">
                <a:solidFill>
                  <a:schemeClr val="accent6"/>
                </a:solidFill>
              </a:defRPr>
            </a:lvl1pPr>
            <a:lvl2pPr>
              <a:buFont typeface="Arial" pitchFamily="34" charset="0"/>
              <a:buChar char="•"/>
              <a:defRPr sz="2000">
                <a:solidFill>
                  <a:schemeClr val="accent6"/>
                </a:solidFill>
              </a:defRPr>
            </a:lvl2pPr>
            <a:lvl3pPr>
              <a:defRPr sz="2000">
                <a:solidFill>
                  <a:schemeClr val="accent6"/>
                </a:solidFill>
              </a:defRPr>
            </a:lvl3pPr>
            <a:lvl4pPr>
              <a:buFont typeface="Arial" pitchFamily="34" charset="0"/>
              <a:buChar char="•"/>
              <a:defRPr sz="2000">
                <a:solidFill>
                  <a:schemeClr val="accent6"/>
                </a:solidFill>
              </a:defRPr>
            </a:lvl4pPr>
            <a:lvl5pPr>
              <a:buFont typeface="Arial" pitchFamily="34" charset="0"/>
              <a:buChar char="•"/>
              <a:defRPr sz="2000">
                <a:solidFill>
                  <a:schemeClr val="accent6"/>
                </a:solidFill>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9" name="Tittel 1"/>
          <p:cNvSpPr>
            <a:spLocks noGrp="1"/>
          </p:cNvSpPr>
          <p:nvPr>
            <p:ph type="title"/>
          </p:nvPr>
        </p:nvSpPr>
        <p:spPr>
          <a:xfrm>
            <a:off x="1069453" y="640211"/>
            <a:ext cx="5035675" cy="446276"/>
          </a:xfrm>
        </p:spPr>
        <p:txBody>
          <a:bodyPr/>
          <a:lstStyle/>
          <a:p>
            <a:r>
              <a:rPr lang="nb-NO" smtClean="0"/>
              <a:t>Klikk for å redigere tittelstil</a:t>
            </a:r>
            <a:endParaRPr lang="nb-NO" dirty="0"/>
          </a:p>
        </p:txBody>
      </p:sp>
    </p:spTree>
    <p:extLst>
      <p:ext uri="{BB962C8B-B14F-4D97-AF65-F5344CB8AC3E}">
        <p14:creationId xmlns:p14="http://schemas.microsoft.com/office/powerpoint/2010/main" val="2006887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OG TEKST MED HORISONTALT BILDE">
    <p:spTree>
      <p:nvGrpSpPr>
        <p:cNvPr id="1" name=""/>
        <p:cNvGrpSpPr/>
        <p:nvPr/>
      </p:nvGrpSpPr>
      <p:grpSpPr>
        <a:xfrm>
          <a:off x="0" y="0"/>
          <a:ext cx="0" cy="0"/>
          <a:chOff x="0" y="0"/>
          <a:chExt cx="0" cy="0"/>
        </a:xfrm>
      </p:grpSpPr>
      <p:sp>
        <p:nvSpPr>
          <p:cNvPr id="2" name="Tittel 1"/>
          <p:cNvSpPr>
            <a:spLocks noGrp="1"/>
          </p:cNvSpPr>
          <p:nvPr>
            <p:ph type="title"/>
          </p:nvPr>
        </p:nvSpPr>
        <p:spPr>
          <a:xfrm>
            <a:off x="1069453" y="640211"/>
            <a:ext cx="7765875" cy="446276"/>
          </a:xfrm>
        </p:spPr>
        <p:txBody>
          <a:bodyPr/>
          <a:lstStyle/>
          <a:p>
            <a:r>
              <a:rPr lang="nb-NO" smtClean="0"/>
              <a:t>Klikk for å redigere tittelstil</a:t>
            </a:r>
            <a:endParaRPr lang="nb-NO" dirty="0"/>
          </a:p>
        </p:txBody>
      </p:sp>
      <p:sp>
        <p:nvSpPr>
          <p:cNvPr id="4" name="Plassholder for lysbildenummer 3"/>
          <p:cNvSpPr>
            <a:spLocks noGrp="1"/>
          </p:cNvSpPr>
          <p:nvPr>
            <p:ph type="sldNum" sz="quarter" idx="11"/>
          </p:nvPr>
        </p:nvSpPr>
        <p:spPr/>
        <p:txBody>
          <a:bodyPr/>
          <a:lstStyle/>
          <a:p>
            <a:r>
              <a:rPr lang="nb-NO" dirty="0" smtClean="0"/>
              <a:t>Side </a:t>
            </a:r>
            <a:fld id="{05858C33-F807-45C1-9D2E-30E864BC0876}" type="slidenum">
              <a:rPr lang="nb-NO" smtClean="0"/>
              <a:pPr/>
              <a:t>‹#›</a:t>
            </a:fld>
            <a:endParaRPr lang="nb-NO" dirty="0"/>
          </a:p>
        </p:txBody>
      </p:sp>
      <p:sp>
        <p:nvSpPr>
          <p:cNvPr id="7" name="Plassholder for tekst 6"/>
          <p:cNvSpPr>
            <a:spLocks noGrp="1"/>
          </p:cNvSpPr>
          <p:nvPr>
            <p:ph type="body" sz="quarter" idx="13"/>
          </p:nvPr>
        </p:nvSpPr>
        <p:spPr>
          <a:xfrm>
            <a:off x="1068958" y="1427084"/>
            <a:ext cx="7766875" cy="2721996"/>
          </a:xfrm>
        </p:spPr>
        <p:txBody>
          <a:bodyPr/>
          <a:lstStyle>
            <a:lvl1pPr marL="0" indent="0">
              <a:buNone/>
              <a:defRPr sz="2400">
                <a:solidFill>
                  <a:schemeClr val="accent6"/>
                </a:solidFill>
              </a:defRPr>
            </a:lvl1pPr>
            <a:lvl2pPr>
              <a:buFont typeface="Arial" pitchFamily="34" charset="0"/>
              <a:buChar char="•"/>
              <a:defRPr sz="2000">
                <a:solidFill>
                  <a:schemeClr val="accent6"/>
                </a:solidFill>
              </a:defRPr>
            </a:lvl2pPr>
            <a:lvl3pPr>
              <a:defRPr sz="2000">
                <a:solidFill>
                  <a:schemeClr val="accent6"/>
                </a:solidFill>
              </a:defRPr>
            </a:lvl3pPr>
            <a:lvl4pPr>
              <a:buFont typeface="Arial" pitchFamily="34" charset="0"/>
              <a:buChar char="•"/>
              <a:defRPr sz="2000">
                <a:solidFill>
                  <a:schemeClr val="accent6"/>
                </a:solidFill>
              </a:defRPr>
            </a:lvl4pPr>
            <a:lvl5pPr>
              <a:buFont typeface="Arial" pitchFamily="34" charset="0"/>
              <a:buChar char="•"/>
              <a:defRPr sz="2000">
                <a:solidFill>
                  <a:schemeClr val="accent6"/>
                </a:solidFill>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bilde 18"/>
          <p:cNvSpPr>
            <a:spLocks noGrp="1"/>
          </p:cNvSpPr>
          <p:nvPr>
            <p:ph type="pic" sz="quarter" idx="17"/>
          </p:nvPr>
        </p:nvSpPr>
        <p:spPr>
          <a:xfrm>
            <a:off x="0" y="4365104"/>
            <a:ext cx="9906000" cy="2492896"/>
          </a:xfrm>
        </p:spPr>
        <p:txBody>
          <a:bodyPr/>
          <a:lstStyle/>
          <a:p>
            <a:r>
              <a:rPr lang="nb-NO" smtClean="0"/>
              <a:t>Klikk ikonet for å legge til et bilde</a:t>
            </a:r>
            <a:endParaRPr lang="nb-NO" dirty="0"/>
          </a:p>
        </p:txBody>
      </p:sp>
    </p:spTree>
    <p:extLst>
      <p:ext uri="{BB962C8B-B14F-4D97-AF65-F5344CB8AC3E}">
        <p14:creationId xmlns:p14="http://schemas.microsoft.com/office/powerpoint/2010/main" val="42118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E, NAVN OG INFORMASJON">
    <p:spTree>
      <p:nvGrpSpPr>
        <p:cNvPr id="1" name=""/>
        <p:cNvGrpSpPr/>
        <p:nvPr/>
      </p:nvGrpSpPr>
      <p:grpSpPr>
        <a:xfrm>
          <a:off x="0" y="0"/>
          <a:ext cx="0" cy="0"/>
          <a:chOff x="0" y="0"/>
          <a:chExt cx="0" cy="0"/>
        </a:xfrm>
      </p:grpSpPr>
      <p:sp>
        <p:nvSpPr>
          <p:cNvPr id="4" name="Plassholder for lysbildenummer 3"/>
          <p:cNvSpPr>
            <a:spLocks noGrp="1"/>
          </p:cNvSpPr>
          <p:nvPr>
            <p:ph type="sldNum" sz="quarter" idx="11"/>
          </p:nvPr>
        </p:nvSpPr>
        <p:spPr/>
        <p:txBody>
          <a:bodyPr/>
          <a:lstStyle/>
          <a:p>
            <a:r>
              <a:rPr lang="nb-NO" dirty="0" smtClean="0"/>
              <a:t>Side </a:t>
            </a:r>
            <a:fld id="{05858C33-F807-45C1-9D2E-30E864BC0876}" type="slidenum">
              <a:rPr lang="nb-NO" smtClean="0"/>
              <a:pPr/>
              <a:t>‹#›</a:t>
            </a:fld>
            <a:endParaRPr lang="nb-NO" dirty="0"/>
          </a:p>
        </p:txBody>
      </p:sp>
      <p:sp>
        <p:nvSpPr>
          <p:cNvPr id="7" name="Plassholder for tekst 6"/>
          <p:cNvSpPr>
            <a:spLocks noGrp="1"/>
          </p:cNvSpPr>
          <p:nvPr>
            <p:ph type="body" sz="quarter" idx="13"/>
          </p:nvPr>
        </p:nvSpPr>
        <p:spPr>
          <a:xfrm>
            <a:off x="1068958" y="3506932"/>
            <a:ext cx="2467969" cy="2681974"/>
          </a:xfrm>
        </p:spPr>
        <p:txBody>
          <a:bodyPr/>
          <a:lstStyle>
            <a:lvl1pPr marL="0" indent="0">
              <a:buNone/>
              <a:defRPr sz="1500"/>
            </a:lvl1pPr>
          </a:lstStyle>
          <a:p>
            <a:pPr lvl="0"/>
            <a:r>
              <a:rPr lang="nb-NO" smtClean="0"/>
              <a:t>Rediger tekststiler i malen</a:t>
            </a:r>
          </a:p>
        </p:txBody>
      </p:sp>
      <p:sp>
        <p:nvSpPr>
          <p:cNvPr id="8" name="Plassholder for bilde 18"/>
          <p:cNvSpPr>
            <a:spLocks noGrp="1"/>
          </p:cNvSpPr>
          <p:nvPr>
            <p:ph type="pic" sz="quarter" idx="17"/>
          </p:nvPr>
        </p:nvSpPr>
        <p:spPr>
          <a:xfrm>
            <a:off x="1068958" y="1328906"/>
            <a:ext cx="2467969" cy="1546594"/>
          </a:xfrm>
        </p:spPr>
        <p:txBody>
          <a:bodyPr/>
          <a:lstStyle/>
          <a:p>
            <a:r>
              <a:rPr lang="nb-NO" smtClean="0"/>
              <a:t>Klikk ikonet for å legge til et bilde</a:t>
            </a:r>
            <a:endParaRPr lang="nb-NO" dirty="0"/>
          </a:p>
        </p:txBody>
      </p:sp>
      <p:sp>
        <p:nvSpPr>
          <p:cNvPr id="9" name="Plassholder for bilde 18"/>
          <p:cNvSpPr>
            <a:spLocks noGrp="1"/>
          </p:cNvSpPr>
          <p:nvPr>
            <p:ph type="pic" sz="quarter" idx="18"/>
          </p:nvPr>
        </p:nvSpPr>
        <p:spPr>
          <a:xfrm>
            <a:off x="3715199" y="1328906"/>
            <a:ext cx="2467969" cy="1546594"/>
          </a:xfrm>
        </p:spPr>
        <p:txBody>
          <a:bodyPr/>
          <a:lstStyle/>
          <a:p>
            <a:r>
              <a:rPr lang="nb-NO" smtClean="0"/>
              <a:t>Klikk ikonet for å legge til et bilde</a:t>
            </a:r>
            <a:endParaRPr lang="nb-NO" dirty="0"/>
          </a:p>
        </p:txBody>
      </p:sp>
      <p:sp>
        <p:nvSpPr>
          <p:cNvPr id="10" name="Plassholder for bilde 18"/>
          <p:cNvSpPr>
            <a:spLocks noGrp="1"/>
          </p:cNvSpPr>
          <p:nvPr>
            <p:ph type="pic" sz="quarter" idx="19"/>
          </p:nvPr>
        </p:nvSpPr>
        <p:spPr>
          <a:xfrm>
            <a:off x="6379096" y="1316058"/>
            <a:ext cx="2467969" cy="1546594"/>
          </a:xfrm>
        </p:spPr>
        <p:txBody>
          <a:bodyPr/>
          <a:lstStyle/>
          <a:p>
            <a:r>
              <a:rPr lang="nb-NO" smtClean="0"/>
              <a:t>Klikk ikonet for å legge til et bilde</a:t>
            </a:r>
            <a:endParaRPr lang="nb-NO" dirty="0"/>
          </a:p>
        </p:txBody>
      </p:sp>
      <p:sp>
        <p:nvSpPr>
          <p:cNvPr id="12" name="Plassholder for tekst 11"/>
          <p:cNvSpPr>
            <a:spLocks noGrp="1"/>
          </p:cNvSpPr>
          <p:nvPr>
            <p:ph type="body" sz="quarter" idx="20" hasCustomPrompt="1"/>
          </p:nvPr>
        </p:nvSpPr>
        <p:spPr>
          <a:xfrm>
            <a:off x="1068958" y="3118597"/>
            <a:ext cx="2468036" cy="324608"/>
          </a:xfrm>
        </p:spPr>
        <p:txBody>
          <a:bodyPr>
            <a:noAutofit/>
          </a:bodyPr>
          <a:lstStyle>
            <a:lvl1pPr marL="0" indent="0">
              <a:buNone/>
              <a:defRPr sz="2200">
                <a:solidFill>
                  <a:schemeClr val="tx2"/>
                </a:solidFill>
              </a:defRPr>
            </a:lvl1pPr>
            <a:lvl2pPr>
              <a:defRPr sz="2200"/>
            </a:lvl2pPr>
            <a:lvl3pPr>
              <a:defRPr sz="2200"/>
            </a:lvl3pPr>
            <a:lvl4pPr>
              <a:defRPr sz="2200"/>
            </a:lvl4pPr>
            <a:lvl5pPr>
              <a:defRPr sz="2200"/>
            </a:lvl5pPr>
          </a:lstStyle>
          <a:p>
            <a:pPr lvl="0"/>
            <a:r>
              <a:rPr lang="nb-NO" dirty="0" smtClean="0"/>
              <a:t>Navn </a:t>
            </a:r>
            <a:r>
              <a:rPr lang="nb-NO" dirty="0" err="1" smtClean="0"/>
              <a:t>Navnesen</a:t>
            </a:r>
            <a:endParaRPr lang="nb-NO" dirty="0"/>
          </a:p>
        </p:txBody>
      </p:sp>
      <p:sp>
        <p:nvSpPr>
          <p:cNvPr id="13" name="Plassholder for tekst 6"/>
          <p:cNvSpPr>
            <a:spLocks noGrp="1"/>
          </p:cNvSpPr>
          <p:nvPr>
            <p:ph type="body" sz="quarter" idx="21"/>
          </p:nvPr>
        </p:nvSpPr>
        <p:spPr>
          <a:xfrm>
            <a:off x="3715199" y="3506932"/>
            <a:ext cx="2467969" cy="2681974"/>
          </a:xfrm>
        </p:spPr>
        <p:txBody>
          <a:bodyPr/>
          <a:lstStyle>
            <a:lvl1pPr marL="0" indent="0">
              <a:buNone/>
              <a:defRPr sz="1500"/>
            </a:lvl1pPr>
          </a:lstStyle>
          <a:p>
            <a:pPr lvl="0"/>
            <a:r>
              <a:rPr lang="nb-NO" smtClean="0"/>
              <a:t>Rediger tekststiler i malen</a:t>
            </a:r>
          </a:p>
        </p:txBody>
      </p:sp>
      <p:sp>
        <p:nvSpPr>
          <p:cNvPr id="14" name="Plassholder for tekst 11"/>
          <p:cNvSpPr>
            <a:spLocks noGrp="1"/>
          </p:cNvSpPr>
          <p:nvPr>
            <p:ph type="body" sz="quarter" idx="22" hasCustomPrompt="1"/>
          </p:nvPr>
        </p:nvSpPr>
        <p:spPr>
          <a:xfrm>
            <a:off x="3715199" y="3118597"/>
            <a:ext cx="2468036" cy="324608"/>
          </a:xfrm>
        </p:spPr>
        <p:txBody>
          <a:bodyPr>
            <a:noAutofit/>
          </a:bodyPr>
          <a:lstStyle>
            <a:lvl1pPr marL="0" indent="0">
              <a:buNone/>
              <a:defRPr sz="2200">
                <a:solidFill>
                  <a:schemeClr val="tx2"/>
                </a:solidFill>
              </a:defRPr>
            </a:lvl1pPr>
            <a:lvl2pPr>
              <a:defRPr sz="2200"/>
            </a:lvl2pPr>
            <a:lvl3pPr>
              <a:defRPr sz="2200"/>
            </a:lvl3pPr>
            <a:lvl4pPr>
              <a:defRPr sz="2200"/>
            </a:lvl4pPr>
            <a:lvl5pPr>
              <a:defRPr sz="2200"/>
            </a:lvl5pPr>
          </a:lstStyle>
          <a:p>
            <a:pPr lvl="0"/>
            <a:r>
              <a:rPr lang="nb-NO" dirty="0" smtClean="0"/>
              <a:t>Navn </a:t>
            </a:r>
            <a:r>
              <a:rPr lang="nb-NO" dirty="0" err="1" smtClean="0"/>
              <a:t>Navnesen</a:t>
            </a:r>
            <a:endParaRPr lang="nb-NO" dirty="0"/>
          </a:p>
        </p:txBody>
      </p:sp>
      <p:sp>
        <p:nvSpPr>
          <p:cNvPr id="15" name="Plassholder for tekst 6"/>
          <p:cNvSpPr>
            <a:spLocks noGrp="1"/>
          </p:cNvSpPr>
          <p:nvPr>
            <p:ph type="body" sz="quarter" idx="23"/>
          </p:nvPr>
        </p:nvSpPr>
        <p:spPr>
          <a:xfrm>
            <a:off x="6379096" y="3506932"/>
            <a:ext cx="2467969" cy="2681974"/>
          </a:xfrm>
        </p:spPr>
        <p:txBody>
          <a:bodyPr/>
          <a:lstStyle>
            <a:lvl1pPr marL="0" indent="0">
              <a:buNone/>
              <a:defRPr sz="1500"/>
            </a:lvl1pPr>
          </a:lstStyle>
          <a:p>
            <a:pPr lvl="0"/>
            <a:r>
              <a:rPr lang="nb-NO" smtClean="0"/>
              <a:t>Rediger tekststiler i malen</a:t>
            </a:r>
          </a:p>
        </p:txBody>
      </p:sp>
      <p:sp>
        <p:nvSpPr>
          <p:cNvPr id="16" name="Plassholder for tekst 11"/>
          <p:cNvSpPr>
            <a:spLocks noGrp="1"/>
          </p:cNvSpPr>
          <p:nvPr>
            <p:ph type="body" sz="quarter" idx="24" hasCustomPrompt="1"/>
          </p:nvPr>
        </p:nvSpPr>
        <p:spPr>
          <a:xfrm>
            <a:off x="6379096" y="3118597"/>
            <a:ext cx="2468036" cy="324608"/>
          </a:xfrm>
        </p:spPr>
        <p:txBody>
          <a:bodyPr>
            <a:noAutofit/>
          </a:bodyPr>
          <a:lstStyle>
            <a:lvl1pPr marL="0" indent="0">
              <a:buNone/>
              <a:defRPr sz="2200">
                <a:solidFill>
                  <a:schemeClr val="tx2"/>
                </a:solidFill>
              </a:defRPr>
            </a:lvl1pPr>
            <a:lvl2pPr>
              <a:defRPr sz="2200"/>
            </a:lvl2pPr>
            <a:lvl3pPr>
              <a:defRPr sz="2200"/>
            </a:lvl3pPr>
            <a:lvl4pPr>
              <a:defRPr sz="2200"/>
            </a:lvl4pPr>
            <a:lvl5pPr>
              <a:defRPr sz="2200"/>
            </a:lvl5pPr>
          </a:lstStyle>
          <a:p>
            <a:pPr lvl="0"/>
            <a:r>
              <a:rPr lang="nb-NO" dirty="0" smtClean="0"/>
              <a:t>Navn </a:t>
            </a:r>
            <a:r>
              <a:rPr lang="nb-NO" dirty="0" err="1" smtClean="0"/>
              <a:t>Navnesen</a:t>
            </a:r>
            <a:endParaRPr lang="nb-NO" dirty="0"/>
          </a:p>
        </p:txBody>
      </p:sp>
    </p:spTree>
    <p:extLst>
      <p:ext uri="{BB962C8B-B14F-4D97-AF65-F5344CB8AC3E}">
        <p14:creationId xmlns:p14="http://schemas.microsoft.com/office/powerpoint/2010/main" val="2190018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KAPITTELSIDE 2">
    <p:spTree>
      <p:nvGrpSpPr>
        <p:cNvPr id="1" name=""/>
        <p:cNvGrpSpPr/>
        <p:nvPr/>
      </p:nvGrpSpPr>
      <p:grpSpPr>
        <a:xfrm>
          <a:off x="0" y="0"/>
          <a:ext cx="0" cy="0"/>
          <a:chOff x="0" y="0"/>
          <a:chExt cx="0" cy="0"/>
        </a:xfrm>
      </p:grpSpPr>
      <p:sp>
        <p:nvSpPr>
          <p:cNvPr id="12" name="Rektangel 11"/>
          <p:cNvSpPr/>
          <p:nvPr userDrawn="1"/>
        </p:nvSpPr>
        <p:spPr>
          <a:xfrm>
            <a:off x="0" y="442020"/>
            <a:ext cx="9906000" cy="64159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7355" tIns="33677" rIns="67355" bIns="33677" rtlCol="0" anchor="ctr"/>
          <a:lstStyle/>
          <a:p>
            <a:pPr algn="ctr"/>
            <a:endParaRPr lang="nb-NO"/>
          </a:p>
        </p:txBody>
      </p:sp>
      <p:sp>
        <p:nvSpPr>
          <p:cNvPr id="10" name="Plassholder for lysbildenummer 3"/>
          <p:cNvSpPr>
            <a:spLocks noGrp="1"/>
          </p:cNvSpPr>
          <p:nvPr>
            <p:ph type="sldNum" sz="quarter" idx="11"/>
          </p:nvPr>
        </p:nvSpPr>
        <p:spPr>
          <a:xfrm>
            <a:off x="274219" y="227602"/>
            <a:ext cx="443640" cy="138499"/>
          </a:xfrm>
        </p:spPr>
        <p:txBody>
          <a:bodyPr/>
          <a:lstStyle/>
          <a:p>
            <a:r>
              <a:rPr lang="nb-NO" dirty="0" smtClean="0"/>
              <a:t>Side </a:t>
            </a:r>
            <a:fld id="{05858C33-F807-45C1-9D2E-30E864BC0876}" type="slidenum">
              <a:rPr lang="nb-NO" smtClean="0"/>
              <a:pPr/>
              <a:t>‹#›</a:t>
            </a:fld>
            <a:endParaRPr lang="nb-NO" dirty="0"/>
          </a:p>
        </p:txBody>
      </p:sp>
      <p:sp>
        <p:nvSpPr>
          <p:cNvPr id="6" name="Title 10"/>
          <p:cNvSpPr>
            <a:spLocks noGrp="1"/>
          </p:cNvSpPr>
          <p:nvPr>
            <p:ph type="title"/>
          </p:nvPr>
        </p:nvSpPr>
        <p:spPr>
          <a:xfrm>
            <a:off x="1069453" y="660695"/>
            <a:ext cx="7759400" cy="446276"/>
          </a:xfrm>
        </p:spPr>
        <p:txBody>
          <a:bodyPr anchor="t" anchorCtr="0">
            <a:spAutoFit/>
          </a:bodyPr>
          <a:lstStyle>
            <a:lvl1pPr>
              <a:defRPr sz="2900" cap="all" baseline="0">
                <a:solidFill>
                  <a:schemeClr val="bg1"/>
                </a:solidFill>
              </a:defRPr>
            </a:lvl1pPr>
          </a:lstStyle>
          <a:p>
            <a:r>
              <a:rPr lang="nb-NO" smtClean="0"/>
              <a:t>Klikk for å redigere tittelstil</a:t>
            </a:r>
            <a:endParaRPr lang="nb-NO" dirty="0"/>
          </a:p>
        </p:txBody>
      </p:sp>
    </p:spTree>
    <p:extLst>
      <p:ext uri="{BB962C8B-B14F-4D97-AF65-F5344CB8AC3E}">
        <p14:creationId xmlns:p14="http://schemas.microsoft.com/office/powerpoint/2010/main" val="1891451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TELSIDE 2">
    <p:spTree>
      <p:nvGrpSpPr>
        <p:cNvPr id="1" name=""/>
        <p:cNvGrpSpPr/>
        <p:nvPr/>
      </p:nvGrpSpPr>
      <p:grpSpPr>
        <a:xfrm>
          <a:off x="0" y="0"/>
          <a:ext cx="0" cy="0"/>
          <a:chOff x="0" y="0"/>
          <a:chExt cx="0" cy="0"/>
        </a:xfrm>
      </p:grpSpPr>
      <p:sp>
        <p:nvSpPr>
          <p:cNvPr id="12" name="Rektangel 11"/>
          <p:cNvSpPr/>
          <p:nvPr userDrawn="1"/>
        </p:nvSpPr>
        <p:spPr>
          <a:xfrm>
            <a:off x="0" y="442020"/>
            <a:ext cx="9906000" cy="64159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355" tIns="33677" rIns="67355" bIns="33677" rtlCol="0" anchor="ctr"/>
          <a:lstStyle/>
          <a:p>
            <a:pPr algn="ctr"/>
            <a:endParaRPr lang="nb-NO"/>
          </a:p>
        </p:txBody>
      </p:sp>
      <p:sp>
        <p:nvSpPr>
          <p:cNvPr id="10" name="Plassholder for lysbildenummer 3"/>
          <p:cNvSpPr>
            <a:spLocks noGrp="1"/>
          </p:cNvSpPr>
          <p:nvPr>
            <p:ph type="sldNum" sz="quarter" idx="11"/>
          </p:nvPr>
        </p:nvSpPr>
        <p:spPr>
          <a:xfrm>
            <a:off x="274219" y="227602"/>
            <a:ext cx="443640" cy="138499"/>
          </a:xfrm>
        </p:spPr>
        <p:txBody>
          <a:bodyPr/>
          <a:lstStyle/>
          <a:p>
            <a:r>
              <a:rPr lang="nb-NO" dirty="0" smtClean="0"/>
              <a:t>Side </a:t>
            </a:r>
            <a:fld id="{05858C33-F807-45C1-9D2E-30E864BC0876}" type="slidenum">
              <a:rPr lang="nb-NO" smtClean="0"/>
              <a:pPr/>
              <a:t>‹#›</a:t>
            </a:fld>
            <a:endParaRPr lang="nb-NO" dirty="0"/>
          </a:p>
        </p:txBody>
      </p:sp>
      <p:sp>
        <p:nvSpPr>
          <p:cNvPr id="6" name="Title 10"/>
          <p:cNvSpPr>
            <a:spLocks noGrp="1"/>
          </p:cNvSpPr>
          <p:nvPr>
            <p:ph type="title"/>
          </p:nvPr>
        </p:nvSpPr>
        <p:spPr>
          <a:xfrm>
            <a:off x="1069453" y="660695"/>
            <a:ext cx="7759400" cy="446276"/>
          </a:xfrm>
        </p:spPr>
        <p:txBody>
          <a:bodyPr anchor="t" anchorCtr="0">
            <a:spAutoFit/>
          </a:bodyPr>
          <a:lstStyle>
            <a:lvl1pPr>
              <a:defRPr sz="2900" cap="all" baseline="0">
                <a:solidFill>
                  <a:schemeClr val="bg1"/>
                </a:solidFill>
              </a:defRPr>
            </a:lvl1pPr>
          </a:lstStyle>
          <a:p>
            <a:r>
              <a:rPr lang="nb-NO" smtClean="0"/>
              <a:t>Klikk for å redigere tittelstil</a:t>
            </a:r>
            <a:endParaRPr lang="nb-NO" dirty="0"/>
          </a:p>
        </p:txBody>
      </p:sp>
    </p:spTree>
    <p:extLst>
      <p:ext uri="{BB962C8B-B14F-4D97-AF65-F5344CB8AC3E}">
        <p14:creationId xmlns:p14="http://schemas.microsoft.com/office/powerpoint/2010/main" val="1891451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069453" y="647601"/>
            <a:ext cx="7765875" cy="446276"/>
          </a:xfrm>
          <a:prstGeom prst="rect">
            <a:avLst/>
          </a:prstGeom>
        </p:spPr>
        <p:txBody>
          <a:bodyPr vert="horz" lIns="0" tIns="0" rIns="0" bIns="0" rtlCol="0" anchor="b" anchorCtr="0">
            <a:sp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1069453" y="1427348"/>
            <a:ext cx="7765875" cy="4414236"/>
          </a:xfrm>
          <a:prstGeom prst="rect">
            <a:avLst/>
          </a:prstGeom>
        </p:spPr>
        <p:txBody>
          <a:bodyPr vert="horz" lIns="0" tIns="0" rIns="0" bIns="0" rtlCol="0" anchor="t" anchorCtr="0">
            <a:noAutofit/>
          </a:bodyPr>
          <a:lstStyle/>
          <a:p>
            <a:pPr lvl="0"/>
            <a:endParaRPr lang="nb-NO" dirty="0"/>
          </a:p>
        </p:txBody>
      </p:sp>
      <p:sp>
        <p:nvSpPr>
          <p:cNvPr id="6" name="Plassholder for lysbildenummer 5"/>
          <p:cNvSpPr>
            <a:spLocks noGrp="1"/>
          </p:cNvSpPr>
          <p:nvPr>
            <p:ph type="sldNum" sz="quarter" idx="4"/>
          </p:nvPr>
        </p:nvSpPr>
        <p:spPr>
          <a:xfrm>
            <a:off x="274219" y="227602"/>
            <a:ext cx="443640" cy="138499"/>
          </a:xfrm>
          <a:prstGeom prst="rect">
            <a:avLst/>
          </a:prstGeom>
        </p:spPr>
        <p:txBody>
          <a:bodyPr vert="horz" lIns="0" tIns="0" rIns="0" bIns="0" rtlCol="0" anchor="ctr">
            <a:spAutoFit/>
          </a:bodyPr>
          <a:lstStyle>
            <a:lvl1pPr algn="l">
              <a:defRPr sz="900" cap="none" baseline="0">
                <a:solidFill>
                  <a:schemeClr val="tx1">
                    <a:tint val="75000"/>
                  </a:schemeClr>
                </a:solidFill>
                <a:latin typeface="+mj-lt"/>
              </a:defRPr>
            </a:lvl1pPr>
          </a:lstStyle>
          <a:p>
            <a:r>
              <a:rPr lang="nb-NO" dirty="0" smtClean="0"/>
              <a:t>Side </a:t>
            </a:r>
            <a:fld id="{05858C33-F807-45C1-9D2E-30E864BC0876}" type="slidenum">
              <a:rPr lang="nb-NO" smtClean="0"/>
              <a:pPr/>
              <a:t>‹#›</a:t>
            </a:fld>
            <a:endParaRPr lang="nb-NO" dirty="0"/>
          </a:p>
        </p:txBody>
      </p:sp>
      <p:sp>
        <p:nvSpPr>
          <p:cNvPr id="5" name="TekstSylinder 4"/>
          <p:cNvSpPr txBox="1"/>
          <p:nvPr/>
        </p:nvSpPr>
        <p:spPr>
          <a:xfrm>
            <a:off x="8134291" y="232128"/>
            <a:ext cx="1496272" cy="138499"/>
          </a:xfrm>
          <a:prstGeom prst="rect">
            <a:avLst/>
          </a:prstGeom>
          <a:noFill/>
        </p:spPr>
        <p:txBody>
          <a:bodyPr wrap="square" lIns="0" tIns="0" rIns="0" bIns="0" rtlCol="0">
            <a:spAutoFit/>
          </a:bodyPr>
          <a:lstStyle/>
          <a:p>
            <a:pPr algn="r"/>
            <a:r>
              <a:rPr lang="nb-NO" sz="900" dirty="0" smtClean="0">
                <a:solidFill>
                  <a:schemeClr val="tx2"/>
                </a:solidFill>
                <a:latin typeface="+mj-lt"/>
              </a:rPr>
              <a:t>Advokatfirmaet Schjødt AS</a:t>
            </a:r>
            <a:endParaRPr lang="nb-NO" sz="900" dirty="0">
              <a:solidFill>
                <a:schemeClr val="tx2"/>
              </a:solidFill>
              <a:latin typeface="+mj-lt"/>
            </a:endParaRPr>
          </a:p>
        </p:txBody>
      </p:sp>
    </p:spTree>
  </p:cSld>
  <p:clrMap bg1="lt1" tx1="dk1" bg2="lt2" tx2="dk2" accent1="accent1" accent2="accent2" accent3="accent3" accent4="accent4" accent5="accent5" accent6="accent6" hlink="hlink" folHlink="folHlink"/>
  <p:sldLayoutIdLst>
    <p:sldLayoutId id="2147483670" r:id="rId1"/>
    <p:sldLayoutId id="2147483684" r:id="rId2"/>
    <p:sldLayoutId id="2147483671" r:id="rId3"/>
    <p:sldLayoutId id="2147483675" r:id="rId4"/>
    <p:sldLayoutId id="2147483672" r:id="rId5"/>
    <p:sldLayoutId id="2147483687" r:id="rId6"/>
    <p:sldLayoutId id="2147483685" r:id="rId7"/>
    <p:sldLayoutId id="2147483686" r:id="rId8"/>
    <p:sldLayoutId id="2147483677" r:id="rId9"/>
    <p:sldLayoutId id="2147483678" r:id="rId10"/>
    <p:sldLayoutId id="2147483679" r:id="rId11"/>
    <p:sldLayoutId id="2147483680" r:id="rId12"/>
    <p:sldLayoutId id="2147483681" r:id="rId13"/>
    <p:sldLayoutId id="2147483682" r:id="rId14"/>
  </p:sldLayoutIdLst>
  <p:hf sldNum="0" hdr="0"/>
  <p:txStyles>
    <p:titleStyle>
      <a:lvl1pPr algn="l" defTabSz="957858" rtl="0" eaLnBrk="1" latinLnBrk="0" hangingPunct="1">
        <a:spcBef>
          <a:spcPct val="0"/>
        </a:spcBef>
        <a:buNone/>
        <a:defRPr sz="2900" kern="1200" cap="all" spc="147" baseline="0">
          <a:solidFill>
            <a:schemeClr val="accent1"/>
          </a:solidFill>
          <a:latin typeface="+mj-lt"/>
          <a:ea typeface="+mj-ea"/>
          <a:cs typeface="+mj-cs"/>
        </a:defRPr>
      </a:lvl1pPr>
    </p:titleStyle>
    <p:bodyStyle>
      <a:lvl1pPr marL="129798" indent="-129798" algn="l" defTabSz="957858" rtl="0" eaLnBrk="1" latinLnBrk="0" hangingPunct="1">
        <a:spcBef>
          <a:spcPts val="1105"/>
        </a:spcBef>
        <a:buFont typeface="Arial" pitchFamily="34" charset="0"/>
        <a:buChar char="•"/>
        <a:defRPr sz="2400" kern="1200">
          <a:solidFill>
            <a:schemeClr val="accent6"/>
          </a:solidFill>
          <a:latin typeface="+mj-lt"/>
          <a:ea typeface="+mn-ea"/>
          <a:cs typeface="+mn-cs"/>
        </a:defRPr>
      </a:lvl1pPr>
      <a:lvl2pPr marL="528547" indent="-171895" algn="l" defTabSz="957858" rtl="0" eaLnBrk="1" latinLnBrk="0" hangingPunct="1">
        <a:spcBef>
          <a:spcPts val="1105"/>
        </a:spcBef>
        <a:buFont typeface="Arial" pitchFamily="34" charset="0"/>
        <a:buChar char="–"/>
        <a:defRPr sz="1500" kern="1200">
          <a:solidFill>
            <a:srgbClr val="9D9D9D"/>
          </a:solidFill>
          <a:latin typeface="+mj-lt"/>
          <a:ea typeface="+mn-ea"/>
          <a:cs typeface="+mn-cs"/>
        </a:defRPr>
      </a:lvl2pPr>
      <a:lvl3pPr marL="857136" indent="-167218" algn="l" defTabSz="957858" rtl="0" eaLnBrk="1" latinLnBrk="0" hangingPunct="1">
        <a:spcBef>
          <a:spcPts val="1105"/>
        </a:spcBef>
        <a:buFont typeface="Arial" pitchFamily="34" charset="0"/>
        <a:buChar char="•"/>
        <a:defRPr sz="1300" kern="1200">
          <a:solidFill>
            <a:srgbClr val="9D9D9D"/>
          </a:solidFill>
          <a:latin typeface="+mj-lt"/>
          <a:ea typeface="+mn-ea"/>
          <a:cs typeface="+mn-cs"/>
        </a:defRPr>
      </a:lvl3pPr>
      <a:lvl4pPr marL="1186893" indent="-170725" algn="l" defTabSz="957858" rtl="0" eaLnBrk="1" latinLnBrk="0" hangingPunct="1">
        <a:spcBef>
          <a:spcPts val="1105"/>
        </a:spcBef>
        <a:buFont typeface="Arial" pitchFamily="34" charset="0"/>
        <a:buChar char="–"/>
        <a:defRPr sz="1300" kern="1200">
          <a:solidFill>
            <a:srgbClr val="9D9D9D"/>
          </a:solidFill>
          <a:latin typeface="+mj-lt"/>
          <a:ea typeface="+mn-ea"/>
          <a:cs typeface="+mn-cs"/>
        </a:defRPr>
      </a:lvl4pPr>
      <a:lvl5pPr marL="1515481" indent="-166048" algn="l" defTabSz="957858" rtl="0" eaLnBrk="1" latinLnBrk="0" hangingPunct="1">
        <a:spcBef>
          <a:spcPts val="1105"/>
        </a:spcBef>
        <a:buFont typeface="Arial" pitchFamily="34" charset="0"/>
        <a:buChar char="»"/>
        <a:defRPr sz="1300" kern="1200">
          <a:solidFill>
            <a:srgbClr val="9D9D9D"/>
          </a:solidFill>
          <a:latin typeface="+mj-lt"/>
          <a:ea typeface="+mn-ea"/>
          <a:cs typeface="+mn-cs"/>
        </a:defRPr>
      </a:lvl5pPr>
      <a:lvl6pPr marL="2634110" indent="-239464" algn="l" defTabSz="95785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3040" indent="-239464" algn="l" defTabSz="95785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969" indent="-239464" algn="l" defTabSz="95785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70898" indent="-239464" algn="l" defTabSz="95785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nb-NO"/>
      </a:defPPr>
      <a:lvl1pPr marL="0" algn="l" defTabSz="957858" rtl="0" eaLnBrk="1" latinLnBrk="0" hangingPunct="1">
        <a:defRPr sz="1900" kern="1200">
          <a:solidFill>
            <a:schemeClr val="tx1"/>
          </a:solidFill>
          <a:latin typeface="+mn-lt"/>
          <a:ea typeface="+mn-ea"/>
          <a:cs typeface="+mn-cs"/>
        </a:defRPr>
      </a:lvl1pPr>
      <a:lvl2pPr marL="478929" algn="l" defTabSz="957858" rtl="0" eaLnBrk="1" latinLnBrk="0" hangingPunct="1">
        <a:defRPr sz="1900" kern="1200">
          <a:solidFill>
            <a:schemeClr val="tx1"/>
          </a:solidFill>
          <a:latin typeface="+mn-lt"/>
          <a:ea typeface="+mn-ea"/>
          <a:cs typeface="+mn-cs"/>
        </a:defRPr>
      </a:lvl2pPr>
      <a:lvl3pPr marL="957858" algn="l" defTabSz="957858" rtl="0" eaLnBrk="1" latinLnBrk="0" hangingPunct="1">
        <a:defRPr sz="1900" kern="1200">
          <a:solidFill>
            <a:schemeClr val="tx1"/>
          </a:solidFill>
          <a:latin typeface="+mn-lt"/>
          <a:ea typeface="+mn-ea"/>
          <a:cs typeface="+mn-cs"/>
        </a:defRPr>
      </a:lvl3pPr>
      <a:lvl4pPr marL="1436788" algn="l" defTabSz="957858" rtl="0" eaLnBrk="1" latinLnBrk="0" hangingPunct="1">
        <a:defRPr sz="1900" kern="1200">
          <a:solidFill>
            <a:schemeClr val="tx1"/>
          </a:solidFill>
          <a:latin typeface="+mn-lt"/>
          <a:ea typeface="+mn-ea"/>
          <a:cs typeface="+mn-cs"/>
        </a:defRPr>
      </a:lvl4pPr>
      <a:lvl5pPr marL="1915717" algn="l" defTabSz="957858" rtl="0" eaLnBrk="1" latinLnBrk="0" hangingPunct="1">
        <a:defRPr sz="1900" kern="1200">
          <a:solidFill>
            <a:schemeClr val="tx1"/>
          </a:solidFill>
          <a:latin typeface="+mn-lt"/>
          <a:ea typeface="+mn-ea"/>
          <a:cs typeface="+mn-cs"/>
        </a:defRPr>
      </a:lvl5pPr>
      <a:lvl6pPr marL="2394646" algn="l" defTabSz="957858" rtl="0" eaLnBrk="1" latinLnBrk="0" hangingPunct="1">
        <a:defRPr sz="1900" kern="1200">
          <a:solidFill>
            <a:schemeClr val="tx1"/>
          </a:solidFill>
          <a:latin typeface="+mn-lt"/>
          <a:ea typeface="+mn-ea"/>
          <a:cs typeface="+mn-cs"/>
        </a:defRPr>
      </a:lvl6pPr>
      <a:lvl7pPr marL="2873575" algn="l" defTabSz="957858" rtl="0" eaLnBrk="1" latinLnBrk="0" hangingPunct="1">
        <a:defRPr sz="1900" kern="1200">
          <a:solidFill>
            <a:schemeClr val="tx1"/>
          </a:solidFill>
          <a:latin typeface="+mn-lt"/>
          <a:ea typeface="+mn-ea"/>
          <a:cs typeface="+mn-cs"/>
        </a:defRPr>
      </a:lvl7pPr>
      <a:lvl8pPr marL="3352505" algn="l" defTabSz="957858" rtl="0" eaLnBrk="1" latinLnBrk="0" hangingPunct="1">
        <a:defRPr sz="1900" kern="1200">
          <a:solidFill>
            <a:schemeClr val="tx1"/>
          </a:solidFill>
          <a:latin typeface="+mn-lt"/>
          <a:ea typeface="+mn-ea"/>
          <a:cs typeface="+mn-cs"/>
        </a:defRPr>
      </a:lvl8pPr>
      <a:lvl9pPr marL="3831434" algn="l" defTabSz="957858"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dpb.europa.eu/news/news/2020/european-data-protection-board-thirty-seventh-plenary-session-guidelines-controller_en?mkt_tok=eyJpIjoiTVRrMVlqRmpOMlF3TnpCbCIsInQiOiJFekdLKzFydWlOSHpaU1RDUTNUaHVWR2JxTVN4MnRDUm9jYTRkOGRxWG1LSDBWY1lBQkhaM2dsTkdoSEdYNlQrN2lFbm84d1Y3STRWMFlXZk5lM0dzeGFMd2p2NGFjVmltS1wvNnlCSmhrK3Nra1dGcGNjd2lEQWN6UW9EQVdtNmsifQ%3D%3D"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hyperlink" Target="https://gdprhub.eu/index.php?title=DSB_(Austria)_-_2020-0.759.615&amp;mtc=today"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s://techcrunch.com/2022/03/09/clearview-italy-gdpr/"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gal-content/EN/TXT/?uri=uriserv:OJ.L_.2019.151.01.0015.01.ENG&amp;toc=OJ:L:2019:151:TOC"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3"/>
          </p:nvPr>
        </p:nvSpPr>
        <p:spPr/>
        <p:txBody>
          <a:bodyPr/>
          <a:lstStyle/>
          <a:p>
            <a:endParaRPr lang="nb-NO" dirty="0"/>
          </a:p>
        </p:txBody>
      </p:sp>
      <p:sp>
        <p:nvSpPr>
          <p:cNvPr id="3" name="Tittel 2"/>
          <p:cNvSpPr>
            <a:spLocks noGrp="1"/>
          </p:cNvSpPr>
          <p:nvPr>
            <p:ph type="title"/>
          </p:nvPr>
        </p:nvSpPr>
        <p:spPr/>
        <p:txBody>
          <a:bodyPr/>
          <a:lstStyle/>
          <a:p>
            <a:r>
              <a:rPr lang="nb-NO" spc="0" dirty="0" smtClean="0"/>
              <a:t>Oppdatering Mai 2022</a:t>
            </a:r>
            <a:endParaRPr lang="nb-NO" spc="0" dirty="0"/>
          </a:p>
        </p:txBody>
      </p:sp>
      <p:sp>
        <p:nvSpPr>
          <p:cNvPr id="6" name="Plassholder for dato 5"/>
          <p:cNvSpPr>
            <a:spLocks noGrp="1"/>
          </p:cNvSpPr>
          <p:nvPr>
            <p:ph type="dt" sz="half" idx="23"/>
          </p:nvPr>
        </p:nvSpPr>
        <p:spPr/>
        <p:txBody>
          <a:bodyPr anchor="ctr"/>
          <a:lstStyle/>
          <a:p>
            <a:r>
              <a:rPr lang="nb-NO" dirty="0" smtClean="0"/>
              <a:t>Mai 2022</a:t>
            </a:r>
            <a:endParaRPr lang="nb-NO" dirty="0"/>
          </a:p>
        </p:txBody>
      </p:sp>
      <p:sp>
        <p:nvSpPr>
          <p:cNvPr id="7" name="Plassholder for bunntekst 6"/>
          <p:cNvSpPr>
            <a:spLocks noGrp="1"/>
          </p:cNvSpPr>
          <p:nvPr>
            <p:ph type="ftr" sz="quarter" idx="24"/>
          </p:nvPr>
        </p:nvSpPr>
        <p:spPr/>
        <p:txBody>
          <a:bodyPr anchor="ctr"/>
          <a:lstStyle/>
          <a:p>
            <a:r>
              <a:rPr lang="nb-NO" dirty="0" smtClean="0"/>
              <a:t>Eva </a:t>
            </a:r>
            <a:r>
              <a:rPr lang="nb-NO" dirty="0"/>
              <a:t>J</a:t>
            </a:r>
            <a:r>
              <a:rPr lang="nb-NO" dirty="0" smtClean="0"/>
              <a:t>arbekk</a:t>
            </a:r>
            <a:endParaRPr lang="nb-NO" dirty="0"/>
          </a:p>
        </p:txBody>
      </p:sp>
    </p:spTree>
    <p:extLst>
      <p:ext uri="{BB962C8B-B14F-4D97-AF65-F5344CB8AC3E}">
        <p14:creationId xmlns:p14="http://schemas.microsoft.com/office/powerpoint/2010/main" val="1435476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69453" y="717155"/>
            <a:ext cx="7765875" cy="369332"/>
          </a:xfrm>
        </p:spPr>
        <p:txBody>
          <a:bodyPr/>
          <a:lstStyle/>
          <a:p>
            <a:r>
              <a:rPr lang="nb-NO" sz="2400" dirty="0" smtClean="0"/>
              <a:t>NOYB misfornøyd med EDPB/tilsynene</a:t>
            </a:r>
            <a:endParaRPr lang="nb-NO" sz="2400" dirty="0"/>
          </a:p>
        </p:txBody>
      </p:sp>
      <p:sp>
        <p:nvSpPr>
          <p:cNvPr id="3" name="Plassholder for tekst 2"/>
          <p:cNvSpPr>
            <a:spLocks noGrp="1"/>
          </p:cNvSpPr>
          <p:nvPr>
            <p:ph type="body" sz="quarter" idx="13"/>
          </p:nvPr>
        </p:nvSpPr>
        <p:spPr/>
        <p:txBody>
          <a:bodyPr/>
          <a:lstStyle/>
          <a:p>
            <a:r>
              <a:rPr lang="en-GB" sz="1600" b="1" dirty="0" smtClean="0"/>
              <a:t>“National </a:t>
            </a:r>
            <a:r>
              <a:rPr lang="en-GB" sz="1600" b="1" dirty="0"/>
              <a:t>approaches despite EDPB task force. </a:t>
            </a:r>
            <a:endParaRPr lang="en-GB" sz="1600" b="1" dirty="0" smtClean="0"/>
          </a:p>
          <a:p>
            <a:endParaRPr lang="en-GB" sz="1600" b="1" dirty="0"/>
          </a:p>
          <a:p>
            <a:r>
              <a:rPr lang="en-GB" sz="1600" dirty="0" smtClean="0"/>
              <a:t>The </a:t>
            </a:r>
            <a:r>
              <a:rPr lang="en-GB" sz="1600" dirty="0"/>
              <a:t>DPAs were planning to have taken a coordinated approach regarding </a:t>
            </a:r>
            <a:r>
              <a:rPr lang="en-GB" sz="1600" i="1" dirty="0" err="1"/>
              <a:t>noyb</a:t>
            </a:r>
            <a:r>
              <a:rPr lang="en-GB" sz="1600" dirty="0" err="1"/>
              <a:t>’s</a:t>
            </a:r>
            <a:r>
              <a:rPr lang="en-GB" sz="1600" dirty="0"/>
              <a:t> 101 complaints, but the installed </a:t>
            </a:r>
            <a:r>
              <a:rPr lang="en-GB" sz="1600" u="sng" dirty="0">
                <a:hlinkClick r:id="rId2"/>
              </a:rPr>
              <a:t>taskforce</a:t>
            </a:r>
            <a:r>
              <a:rPr lang="en-GB" sz="1600" dirty="0"/>
              <a:t> doesn’t seem to deliver: while </a:t>
            </a:r>
            <a:r>
              <a:rPr lang="en-GB" sz="1600" b="1" dirty="0">
                <a:solidFill>
                  <a:schemeClr val="tx2"/>
                </a:solidFill>
              </a:rPr>
              <a:t>the Austrian and French DPA have thoroughly investigated the use of tools that transfer personal data to the U.S., the Spanish DPA has simply dismissed a complaint because the website provider has removed Google Analytics from the website after the complaint</a:t>
            </a:r>
            <a:r>
              <a:rPr lang="en-GB" sz="1600" dirty="0"/>
              <a:t>. No word about whether the data transfers to the U.S. before the removal have been unlawful or not. Likewise, the DPA of </a:t>
            </a:r>
            <a:r>
              <a:rPr lang="en-GB" sz="1600" b="1" dirty="0">
                <a:solidFill>
                  <a:schemeClr val="tx2"/>
                </a:solidFill>
              </a:rPr>
              <a:t>Luxembourg has dismissed three complaints regarding data transfers to Facebook servers in the U.S, because the websites have removed the tools</a:t>
            </a:r>
            <a:r>
              <a:rPr lang="en-GB" sz="1600" dirty="0" smtClean="0"/>
              <a:t>.”</a:t>
            </a:r>
            <a:endParaRPr lang="nb-NO" sz="1600" dirty="0"/>
          </a:p>
          <a:p>
            <a:r>
              <a:rPr lang="en-GB" sz="1600" i="1" dirty="0"/>
              <a:t>“Stopping violations does not make a past violation legal. According to the logic of these authorities, </a:t>
            </a:r>
            <a:r>
              <a:rPr lang="en-GB" sz="1600" i="1" dirty="0">
                <a:solidFill>
                  <a:schemeClr val="tx2"/>
                </a:solidFill>
              </a:rPr>
              <a:t>you shouldn't get a speeding ticket if stop speeding at some point</a:t>
            </a:r>
            <a:r>
              <a:rPr lang="en-GB" sz="1600" i="1" dirty="0"/>
              <a:t>.” - </a:t>
            </a:r>
            <a:r>
              <a:rPr lang="en-GB" sz="1600" dirty="0"/>
              <a:t>Marco </a:t>
            </a:r>
            <a:r>
              <a:rPr lang="en-GB" sz="1600" dirty="0" err="1"/>
              <a:t>Blocher</a:t>
            </a:r>
            <a:r>
              <a:rPr lang="en-GB" sz="1600" dirty="0"/>
              <a:t>, data protection lawyer at </a:t>
            </a:r>
            <a:r>
              <a:rPr lang="en-GB" sz="1600" i="1" dirty="0" err="1"/>
              <a:t>noyb</a:t>
            </a:r>
            <a:endParaRPr lang="nb-NO" sz="1600" dirty="0"/>
          </a:p>
          <a:p>
            <a:endParaRPr lang="nb-NO" sz="1600" dirty="0"/>
          </a:p>
        </p:txBody>
      </p:sp>
    </p:spTree>
    <p:extLst>
      <p:ext uri="{BB962C8B-B14F-4D97-AF65-F5344CB8AC3E}">
        <p14:creationId xmlns:p14="http://schemas.microsoft.com/office/powerpoint/2010/main" val="1104236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Dansk </a:t>
            </a:r>
            <a:r>
              <a:rPr lang="nb-NO" dirty="0" err="1" smtClean="0"/>
              <a:t>tiLsyn</a:t>
            </a:r>
            <a:r>
              <a:rPr lang="nb-NO" dirty="0" smtClean="0"/>
              <a:t> om AWS</a:t>
            </a:r>
            <a:endParaRPr lang="nb-NO" dirty="0"/>
          </a:p>
        </p:txBody>
      </p:sp>
      <p:sp>
        <p:nvSpPr>
          <p:cNvPr id="3" name="Plassholder for tekst 2"/>
          <p:cNvSpPr>
            <a:spLocks noGrp="1"/>
          </p:cNvSpPr>
          <p:nvPr>
            <p:ph type="body" sz="quarter" idx="13"/>
          </p:nvPr>
        </p:nvSpPr>
        <p:spPr>
          <a:xfrm>
            <a:off x="704529" y="1556792"/>
            <a:ext cx="3240360" cy="4752528"/>
          </a:xfrm>
        </p:spPr>
        <p:txBody>
          <a:bodyPr/>
          <a:lstStyle/>
          <a:p>
            <a:r>
              <a:rPr lang="nb-NO" dirty="0" smtClean="0"/>
              <a:t>Bestemmelsen i kontrakten med AWS om at opplysninger leveres ut til f eks NSA dersom lovlig fremsatt i USA – er ikke i tråd med GDPR, det er en «tilsiktet» overføring og avtalen kan ikke undertegnes lovlig..</a:t>
            </a:r>
            <a:endParaRPr lang="nb-NO" dirty="0"/>
          </a:p>
        </p:txBody>
      </p:sp>
      <p:pic>
        <p:nvPicPr>
          <p:cNvPr id="1026" name="Bild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0952" y="1086487"/>
            <a:ext cx="4968552" cy="546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22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Dansk </a:t>
            </a:r>
            <a:r>
              <a:rPr lang="nb-NO" dirty="0" err="1" smtClean="0"/>
              <a:t>tiLsyn</a:t>
            </a:r>
            <a:r>
              <a:rPr lang="nb-NO" dirty="0" smtClean="0"/>
              <a:t> om AWS</a:t>
            </a:r>
            <a:endParaRPr lang="nb-NO" dirty="0"/>
          </a:p>
        </p:txBody>
      </p:sp>
      <p:sp>
        <p:nvSpPr>
          <p:cNvPr id="3" name="Plassholder for tekst 2"/>
          <p:cNvSpPr>
            <a:spLocks noGrp="1"/>
          </p:cNvSpPr>
          <p:nvPr>
            <p:ph type="body" sz="quarter" idx="13"/>
          </p:nvPr>
        </p:nvSpPr>
        <p:spPr>
          <a:xfrm>
            <a:off x="3789090" y="2672449"/>
            <a:ext cx="5946365" cy="2713525"/>
          </a:xfrm>
        </p:spPr>
        <p:txBody>
          <a:bodyPr/>
          <a:lstStyle/>
          <a:p>
            <a:endParaRPr lang="nb-NO" dirty="0"/>
          </a:p>
        </p:txBody>
      </p:sp>
      <p:pic>
        <p:nvPicPr>
          <p:cNvPr id="2050" name="Bild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576" y="1556792"/>
            <a:ext cx="6756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896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92560" y="671791"/>
            <a:ext cx="7765875" cy="615553"/>
          </a:xfrm>
        </p:spPr>
        <p:txBody>
          <a:bodyPr/>
          <a:lstStyle/>
          <a:p>
            <a:r>
              <a:rPr lang="nb-NO" sz="2000" dirty="0" smtClean="0"/>
              <a:t>Flere problemer for Google – samtykker og </a:t>
            </a:r>
            <a:r>
              <a:rPr lang="nb-NO" sz="2000" dirty="0" err="1" smtClean="0"/>
              <a:t>cookies</a:t>
            </a:r>
            <a:r>
              <a:rPr lang="nb-NO" sz="2000" dirty="0" smtClean="0"/>
              <a:t> - </a:t>
            </a:r>
            <a:r>
              <a:rPr lang="nb-NO" sz="2000" dirty="0"/>
              <a:t>januar 2022</a:t>
            </a:r>
          </a:p>
        </p:txBody>
      </p:sp>
      <p:sp>
        <p:nvSpPr>
          <p:cNvPr id="3" name="Plassholder for tekst 2"/>
          <p:cNvSpPr>
            <a:spLocks noGrp="1"/>
          </p:cNvSpPr>
          <p:nvPr>
            <p:ph type="body" sz="quarter" idx="13"/>
          </p:nvPr>
        </p:nvSpPr>
        <p:spPr>
          <a:xfrm>
            <a:off x="1136576" y="1916832"/>
            <a:ext cx="7766875" cy="4414500"/>
          </a:xfrm>
        </p:spPr>
        <p:txBody>
          <a:bodyPr/>
          <a:lstStyle/>
          <a:p>
            <a:r>
              <a:rPr lang="nb-NO" dirty="0" smtClean="0"/>
              <a:t>CNIL - store </a:t>
            </a:r>
            <a:r>
              <a:rPr lang="nb-NO" dirty="0"/>
              <a:t>bøter for </a:t>
            </a:r>
            <a:r>
              <a:rPr lang="nb-NO" dirty="0" smtClean="0"/>
              <a:t>manglende </a:t>
            </a:r>
            <a:r>
              <a:rPr lang="nb-NO" dirty="0" err="1" smtClean="0"/>
              <a:t>cookie</a:t>
            </a:r>
            <a:r>
              <a:rPr lang="nb-NO" dirty="0" smtClean="0"/>
              <a:t> compliance </a:t>
            </a:r>
          </a:p>
          <a:p>
            <a:r>
              <a:rPr lang="nb-NO" dirty="0"/>
              <a:t>Google 100 000 000 Euro (Januar 2022: Conseil </a:t>
            </a:r>
            <a:r>
              <a:rPr lang="nb-NO" dirty="0" err="1"/>
              <a:t>d’Etat</a:t>
            </a:r>
            <a:r>
              <a:rPr lang="nb-NO" dirty="0"/>
              <a:t> opprettholdt sak og beløp fra 12. desember 2020)</a:t>
            </a:r>
          </a:p>
          <a:p>
            <a:endParaRPr lang="nb-NO" dirty="0" smtClean="0"/>
          </a:p>
          <a:p>
            <a:r>
              <a:rPr lang="nb-NO" dirty="0" smtClean="0"/>
              <a:t>Selskapene </a:t>
            </a:r>
            <a:r>
              <a:rPr lang="nb-NO" dirty="0"/>
              <a:t>hadde en knapp for å </a:t>
            </a:r>
            <a:r>
              <a:rPr lang="nb-NO" b="1" dirty="0"/>
              <a:t>akseptere </a:t>
            </a:r>
            <a:r>
              <a:rPr lang="nb-NO" dirty="0" err="1"/>
              <a:t>cookies</a:t>
            </a:r>
            <a:r>
              <a:rPr lang="nb-NO" dirty="0"/>
              <a:t>, men ingen enkel knapp for å </a:t>
            </a:r>
            <a:r>
              <a:rPr lang="nb-NO" b="1" dirty="0"/>
              <a:t>avvise</a:t>
            </a:r>
            <a:r>
              <a:rPr lang="nb-NO" dirty="0"/>
              <a:t> </a:t>
            </a:r>
            <a:r>
              <a:rPr lang="nb-NO" dirty="0" err="1" smtClean="0"/>
              <a:t>cookies</a:t>
            </a:r>
            <a:endParaRPr lang="nb-NO" dirty="0" smtClean="0"/>
          </a:p>
          <a:p>
            <a:pPr marL="342900" indent="-342900">
              <a:buFont typeface="Arial" panose="020B0604020202020204" pitchFamily="34" charset="0"/>
              <a:buChar char="•"/>
            </a:pPr>
            <a:r>
              <a:rPr lang="nb-NO" dirty="0" smtClean="0"/>
              <a:t>Google 150 000 000 Euro</a:t>
            </a:r>
          </a:p>
          <a:p>
            <a:pPr marL="342900" indent="-342900">
              <a:buFont typeface="Arial" panose="020B0604020202020204" pitchFamily="34" charset="0"/>
              <a:buChar char="•"/>
            </a:pPr>
            <a:r>
              <a:rPr lang="nb-NO" dirty="0" smtClean="0"/>
              <a:t>Facebook </a:t>
            </a:r>
            <a:r>
              <a:rPr lang="nb-NO" dirty="0"/>
              <a:t>60 000 000 </a:t>
            </a:r>
            <a:r>
              <a:rPr lang="nb-NO" dirty="0" smtClean="0"/>
              <a:t>Euro (Youtube.com)</a:t>
            </a:r>
          </a:p>
          <a:p>
            <a:r>
              <a:rPr lang="nb-NO" dirty="0" smtClean="0"/>
              <a:t>3 </a:t>
            </a:r>
            <a:r>
              <a:rPr lang="nb-NO" dirty="0"/>
              <a:t>måneder </a:t>
            </a:r>
            <a:r>
              <a:rPr lang="nb-NO" dirty="0" smtClean="0"/>
              <a:t>til </a:t>
            </a:r>
            <a:r>
              <a:rPr lang="nb-NO" dirty="0"/>
              <a:t>å endre praksis, </a:t>
            </a:r>
            <a:r>
              <a:rPr lang="nb-NO" dirty="0" smtClean="0"/>
              <a:t>så dagbøter 100 </a:t>
            </a:r>
            <a:r>
              <a:rPr lang="nb-NO" dirty="0"/>
              <a:t>000 </a:t>
            </a:r>
            <a:r>
              <a:rPr lang="nb-NO" dirty="0" smtClean="0"/>
              <a:t>euro</a:t>
            </a:r>
            <a:endParaRPr lang="nb-NO" dirty="0"/>
          </a:p>
          <a:p>
            <a:r>
              <a:rPr lang="nb-NO" dirty="0"/>
              <a:t> </a:t>
            </a:r>
          </a:p>
          <a:p>
            <a:r>
              <a:rPr lang="nb-NO" dirty="0"/>
              <a:t> </a:t>
            </a:r>
            <a:endParaRPr lang="nb-NO" dirty="0"/>
          </a:p>
        </p:txBody>
      </p:sp>
    </p:spTree>
    <p:extLst>
      <p:ext uri="{BB962C8B-B14F-4D97-AF65-F5344CB8AC3E}">
        <p14:creationId xmlns:p14="http://schemas.microsoft.com/office/powerpoint/2010/main" val="2656799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69453" y="778710"/>
            <a:ext cx="7765875" cy="307777"/>
          </a:xfrm>
        </p:spPr>
        <p:txBody>
          <a:bodyPr/>
          <a:lstStyle/>
          <a:p>
            <a:r>
              <a:rPr lang="nb-NO" sz="2000" dirty="0" smtClean="0"/>
              <a:t>Konsekvens</a:t>
            </a:r>
            <a:endParaRPr lang="nb-NO" sz="2000" dirty="0"/>
          </a:p>
        </p:txBody>
      </p:sp>
      <p:sp>
        <p:nvSpPr>
          <p:cNvPr id="3" name="Plassholder for tekst 2"/>
          <p:cNvSpPr>
            <a:spLocks noGrp="1"/>
          </p:cNvSpPr>
          <p:nvPr>
            <p:ph type="body" sz="quarter" idx="13"/>
          </p:nvPr>
        </p:nvSpPr>
        <p:spPr/>
        <p:txBody>
          <a:bodyPr/>
          <a:lstStyle/>
          <a:p>
            <a:r>
              <a:rPr lang="nb-NO" dirty="0" smtClean="0"/>
              <a:t>Google sterkt fokusert på samtykker fremover – ny policy fra 11. mai:</a:t>
            </a:r>
          </a:p>
          <a:p>
            <a:r>
              <a:rPr lang="nb-NO" dirty="0"/>
              <a:t> </a:t>
            </a:r>
            <a:endParaRPr lang="nb-NO" dirty="0" smtClean="0"/>
          </a:p>
          <a:p>
            <a:r>
              <a:rPr lang="en-GB" dirty="0" smtClean="0"/>
              <a:t>“If </a:t>
            </a:r>
            <a:r>
              <a:rPr lang="en-GB" dirty="0"/>
              <a:t>you use a Google service on your website or app, you must collect valid consent for using cookies. Fail to comply with this new consent policy will lead to the suspension of your google account. Deadline is May 11, 2022</a:t>
            </a:r>
            <a:r>
              <a:rPr lang="en-GB" dirty="0" smtClean="0"/>
              <a:t>. A </a:t>
            </a:r>
            <a:r>
              <a:rPr lang="en-GB" dirty="0"/>
              <a:t>7-day warning will be given</a:t>
            </a:r>
            <a:r>
              <a:rPr lang="en-GB" dirty="0" smtClean="0"/>
              <a:t>.”</a:t>
            </a:r>
            <a:endParaRPr lang="nb-NO" dirty="0"/>
          </a:p>
          <a:p>
            <a:endParaRPr lang="nb-NO" dirty="0"/>
          </a:p>
          <a:p>
            <a:r>
              <a:rPr lang="nb-NO" dirty="0"/>
              <a:t>Og – nye retningslinjer for </a:t>
            </a:r>
            <a:r>
              <a:rPr lang="nb-NO" dirty="0" err="1"/>
              <a:t>dark</a:t>
            </a:r>
            <a:r>
              <a:rPr lang="nb-NO" dirty="0"/>
              <a:t> </a:t>
            </a:r>
            <a:r>
              <a:rPr lang="nb-NO" dirty="0" err="1"/>
              <a:t>patterns</a:t>
            </a:r>
            <a:r>
              <a:rPr lang="nb-NO" dirty="0"/>
              <a:t> – relevant </a:t>
            </a:r>
            <a:r>
              <a:rPr lang="nb-NO" dirty="0" smtClean="0"/>
              <a:t>her..</a:t>
            </a:r>
            <a:endParaRPr lang="nb-NO" dirty="0"/>
          </a:p>
          <a:p>
            <a:endParaRPr lang="nb-NO" dirty="0"/>
          </a:p>
        </p:txBody>
      </p:sp>
    </p:spTree>
    <p:extLst>
      <p:ext uri="{BB962C8B-B14F-4D97-AF65-F5344CB8AC3E}">
        <p14:creationId xmlns:p14="http://schemas.microsoft.com/office/powerpoint/2010/main" val="108066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Bilde 3"/>
          <p:cNvPicPr>
            <a:picLocks noChangeAspect="1"/>
          </p:cNvPicPr>
          <p:nvPr/>
        </p:nvPicPr>
        <p:blipFill>
          <a:blip r:embed="rId2"/>
          <a:stretch>
            <a:fillRect/>
          </a:stretch>
        </p:blipFill>
        <p:spPr>
          <a:xfrm>
            <a:off x="1046306" y="385527"/>
            <a:ext cx="5373178" cy="3024354"/>
          </a:xfrm>
          <a:prstGeom prst="rect">
            <a:avLst/>
          </a:prstGeom>
        </p:spPr>
      </p:pic>
      <p:pic>
        <p:nvPicPr>
          <p:cNvPr id="5" name="Bilde 4"/>
          <p:cNvPicPr>
            <a:picLocks noChangeAspect="1"/>
          </p:cNvPicPr>
          <p:nvPr/>
        </p:nvPicPr>
        <p:blipFill>
          <a:blip r:embed="rId3"/>
          <a:stretch>
            <a:fillRect/>
          </a:stretch>
        </p:blipFill>
        <p:spPr>
          <a:xfrm>
            <a:off x="5789674" y="2924944"/>
            <a:ext cx="3375991" cy="3212976"/>
          </a:xfrm>
          <a:prstGeom prst="rect">
            <a:avLst/>
          </a:prstGeom>
        </p:spPr>
      </p:pic>
      <p:pic>
        <p:nvPicPr>
          <p:cNvPr id="6" name="Bilde 5"/>
          <p:cNvPicPr>
            <a:picLocks noChangeAspect="1"/>
          </p:cNvPicPr>
          <p:nvPr/>
        </p:nvPicPr>
        <p:blipFill>
          <a:blip r:embed="rId4"/>
          <a:stretch>
            <a:fillRect/>
          </a:stretch>
        </p:blipFill>
        <p:spPr>
          <a:xfrm>
            <a:off x="1568624" y="3513947"/>
            <a:ext cx="2941119" cy="3312368"/>
          </a:xfrm>
          <a:prstGeom prst="rect">
            <a:avLst/>
          </a:prstGeom>
        </p:spPr>
      </p:pic>
      <p:sp>
        <p:nvSpPr>
          <p:cNvPr id="3" name="Plassholder for tekst 2"/>
          <p:cNvSpPr>
            <a:spLocks noGrp="1"/>
          </p:cNvSpPr>
          <p:nvPr>
            <p:ph type="body" sz="quarter" idx="13"/>
          </p:nvPr>
        </p:nvSpPr>
        <p:spPr/>
        <p:txBody>
          <a:bodyPr/>
          <a:lstStyle/>
          <a:p>
            <a:endParaRPr lang="nb-NO" dirty="0"/>
          </a:p>
        </p:txBody>
      </p:sp>
    </p:spTree>
    <p:extLst>
      <p:ext uri="{BB962C8B-B14F-4D97-AF65-F5344CB8AC3E}">
        <p14:creationId xmlns:p14="http://schemas.microsoft.com/office/powerpoint/2010/main" val="4038280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29119" y="620688"/>
            <a:ext cx="8228337" cy="1338828"/>
          </a:xfrm>
        </p:spPr>
        <p:txBody>
          <a:bodyPr/>
          <a:lstStyle/>
          <a:p>
            <a:r>
              <a:rPr lang="nb-NO" b="1" dirty="0"/>
              <a:t>Nye retningslinjer skal forhindre «</a:t>
            </a:r>
            <a:r>
              <a:rPr lang="nb-NO" b="1" dirty="0" err="1"/>
              <a:t>dark</a:t>
            </a:r>
            <a:r>
              <a:rPr lang="nb-NO" b="1" dirty="0"/>
              <a:t> </a:t>
            </a:r>
            <a:r>
              <a:rPr lang="nb-NO" b="1" dirty="0" err="1"/>
              <a:t>patterns</a:t>
            </a:r>
            <a:r>
              <a:rPr lang="nb-NO" b="1" dirty="0"/>
              <a:t>»</a:t>
            </a:r>
            <a:br>
              <a:rPr lang="nb-NO" b="1" dirty="0"/>
            </a:br>
            <a:endParaRPr lang="nb-NO" dirty="0"/>
          </a:p>
        </p:txBody>
      </p:sp>
      <p:sp>
        <p:nvSpPr>
          <p:cNvPr id="3" name="Plassholder for tekst 2"/>
          <p:cNvSpPr>
            <a:spLocks noGrp="1"/>
          </p:cNvSpPr>
          <p:nvPr>
            <p:ph type="body" sz="quarter" idx="13"/>
          </p:nvPr>
        </p:nvSpPr>
        <p:spPr>
          <a:xfrm>
            <a:off x="1100784" y="1988840"/>
            <a:ext cx="8348538" cy="4414500"/>
          </a:xfrm>
        </p:spPr>
        <p:txBody>
          <a:bodyPr/>
          <a:lstStyle/>
          <a:p>
            <a:r>
              <a:rPr lang="nb-NO" dirty="0" smtClean="0"/>
              <a:t>Det </a:t>
            </a:r>
            <a:r>
              <a:rPr lang="nb-NO" dirty="0"/>
              <a:t>europeiske personvernrådet (EDPB) har vedtatt retningslinjer om manipulativt design, såkalte «</a:t>
            </a:r>
            <a:r>
              <a:rPr lang="nb-NO" dirty="0" err="1"/>
              <a:t>dark</a:t>
            </a:r>
            <a:r>
              <a:rPr lang="nb-NO" dirty="0"/>
              <a:t> </a:t>
            </a:r>
            <a:r>
              <a:rPr lang="nb-NO" dirty="0" err="1"/>
              <a:t>patterns</a:t>
            </a:r>
            <a:r>
              <a:rPr lang="nb-NO" dirty="0"/>
              <a:t>», i sosiale medier. Retningslinjene gir </a:t>
            </a:r>
            <a:r>
              <a:rPr lang="nb-NO" b="1" dirty="0"/>
              <a:t>praktiske råd og anbefalinger til utviklere </a:t>
            </a:r>
            <a:r>
              <a:rPr lang="nb-NO" dirty="0"/>
              <a:t>og brukere av sosiale medier. </a:t>
            </a:r>
          </a:p>
          <a:p>
            <a:pPr marL="342900" indent="-342900">
              <a:buFont typeface="Arial" panose="020B0604020202020204" pitchFamily="34" charset="0"/>
              <a:buChar char="•"/>
            </a:pPr>
            <a:r>
              <a:rPr lang="nb-NO" dirty="0" smtClean="0"/>
              <a:t>Eksempler </a:t>
            </a:r>
            <a:r>
              <a:rPr lang="nb-NO" dirty="0"/>
              <a:t>på de ulike typene «</a:t>
            </a:r>
            <a:r>
              <a:rPr lang="nb-NO" dirty="0" err="1"/>
              <a:t>dark</a:t>
            </a:r>
            <a:r>
              <a:rPr lang="nb-NO" dirty="0"/>
              <a:t> </a:t>
            </a:r>
            <a:r>
              <a:rPr lang="nb-NO" dirty="0" err="1"/>
              <a:t>patterns</a:t>
            </a:r>
            <a:r>
              <a:rPr lang="nb-NO" dirty="0" smtClean="0"/>
              <a:t>»</a:t>
            </a:r>
          </a:p>
          <a:p>
            <a:pPr marL="342900" indent="-342900">
              <a:buFont typeface="Arial" panose="020B0604020202020204" pitchFamily="34" charset="0"/>
              <a:buChar char="•"/>
            </a:pPr>
            <a:r>
              <a:rPr lang="nb-NO" dirty="0" smtClean="0"/>
              <a:t>Anbefalinger </a:t>
            </a:r>
            <a:r>
              <a:rPr lang="nb-NO" dirty="0"/>
              <a:t>overfor utviklere av brukergrensesnitt </a:t>
            </a:r>
            <a:endParaRPr lang="nb-NO" dirty="0" smtClean="0"/>
          </a:p>
          <a:p>
            <a:pPr marL="342900" indent="-342900">
              <a:buFont typeface="Arial" panose="020B0604020202020204" pitchFamily="34" charset="0"/>
              <a:buChar char="•"/>
            </a:pPr>
            <a:r>
              <a:rPr lang="nb-NO" dirty="0" smtClean="0"/>
              <a:t>Sjekkliste </a:t>
            </a:r>
            <a:r>
              <a:rPr lang="nb-NO" dirty="0"/>
              <a:t>om ulike former for «</a:t>
            </a:r>
            <a:r>
              <a:rPr lang="nb-NO" dirty="0" err="1"/>
              <a:t>dark</a:t>
            </a:r>
            <a:r>
              <a:rPr lang="nb-NO" dirty="0"/>
              <a:t> </a:t>
            </a:r>
            <a:r>
              <a:rPr lang="nb-NO" dirty="0" err="1"/>
              <a:t>patterns</a:t>
            </a:r>
            <a:r>
              <a:rPr lang="nb-NO" dirty="0" smtClean="0"/>
              <a:t>».</a:t>
            </a:r>
            <a:endParaRPr lang="nb-NO" dirty="0"/>
          </a:p>
        </p:txBody>
      </p:sp>
    </p:spTree>
    <p:extLst>
      <p:ext uri="{BB962C8B-B14F-4D97-AF65-F5344CB8AC3E}">
        <p14:creationId xmlns:p14="http://schemas.microsoft.com/office/powerpoint/2010/main" val="56788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Rettslig grunnlag</a:t>
            </a:r>
            <a:endParaRPr lang="nb-NO" dirty="0"/>
          </a:p>
        </p:txBody>
      </p:sp>
      <p:sp>
        <p:nvSpPr>
          <p:cNvPr id="3" name="Plassholder for tekst 2"/>
          <p:cNvSpPr>
            <a:spLocks noGrp="1"/>
          </p:cNvSpPr>
          <p:nvPr>
            <p:ph type="body" sz="quarter" idx="13"/>
          </p:nvPr>
        </p:nvSpPr>
        <p:spPr>
          <a:xfrm>
            <a:off x="1136576" y="2060848"/>
            <a:ext cx="7766875" cy="4414500"/>
          </a:xfrm>
        </p:spPr>
        <p:txBody>
          <a:bodyPr/>
          <a:lstStyle/>
          <a:p>
            <a:r>
              <a:rPr lang="nb-NO" dirty="0" smtClean="0"/>
              <a:t>Art 5 – fair </a:t>
            </a:r>
            <a:r>
              <a:rPr lang="nb-NO" dirty="0" err="1" smtClean="0"/>
              <a:t>processing</a:t>
            </a:r>
            <a:r>
              <a:rPr lang="nb-NO" dirty="0" smtClean="0"/>
              <a:t>, data </a:t>
            </a:r>
            <a:r>
              <a:rPr lang="nb-NO" dirty="0" err="1" smtClean="0"/>
              <a:t>minimalisation</a:t>
            </a:r>
            <a:r>
              <a:rPr lang="nb-NO" dirty="0" smtClean="0"/>
              <a:t>, </a:t>
            </a:r>
            <a:r>
              <a:rPr lang="nb-NO" dirty="0" err="1" smtClean="0"/>
              <a:t>transparency</a:t>
            </a:r>
            <a:r>
              <a:rPr lang="nb-NO" dirty="0" smtClean="0"/>
              <a:t>, </a:t>
            </a:r>
            <a:r>
              <a:rPr lang="nb-NO" dirty="0" err="1" smtClean="0"/>
              <a:t>accountability</a:t>
            </a:r>
            <a:r>
              <a:rPr lang="nb-NO" dirty="0" smtClean="0"/>
              <a:t>, purpose </a:t>
            </a:r>
            <a:r>
              <a:rPr lang="nb-NO" dirty="0" err="1" smtClean="0"/>
              <a:t>limitation</a:t>
            </a:r>
            <a:endParaRPr lang="nb-NO" dirty="0" smtClean="0"/>
          </a:p>
          <a:p>
            <a:r>
              <a:rPr lang="nb-NO" dirty="0" smtClean="0"/>
              <a:t>Art 4 – </a:t>
            </a:r>
            <a:r>
              <a:rPr lang="nb-NO" dirty="0" err="1" smtClean="0"/>
              <a:t>Consent</a:t>
            </a:r>
            <a:endParaRPr lang="nb-NO" dirty="0" smtClean="0"/>
          </a:p>
          <a:p>
            <a:r>
              <a:rPr lang="nb-NO" dirty="0" smtClean="0"/>
              <a:t>Art 25 – data </a:t>
            </a:r>
            <a:r>
              <a:rPr lang="nb-NO" dirty="0" err="1" smtClean="0"/>
              <a:t>protection</a:t>
            </a:r>
            <a:r>
              <a:rPr lang="nb-NO" dirty="0" smtClean="0"/>
              <a:t> by design</a:t>
            </a:r>
            <a:endParaRPr lang="nb-NO" dirty="0"/>
          </a:p>
        </p:txBody>
      </p:sp>
    </p:spTree>
    <p:extLst>
      <p:ext uri="{BB962C8B-B14F-4D97-AF65-F5344CB8AC3E}">
        <p14:creationId xmlns:p14="http://schemas.microsoft.com/office/powerpoint/2010/main" val="1198218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6 typer</a:t>
            </a:r>
            <a:endParaRPr lang="nb-NO" dirty="0"/>
          </a:p>
        </p:txBody>
      </p:sp>
      <p:sp>
        <p:nvSpPr>
          <p:cNvPr id="3" name="Plassholder for tekst 2"/>
          <p:cNvSpPr>
            <a:spLocks noGrp="1"/>
          </p:cNvSpPr>
          <p:nvPr>
            <p:ph type="body" sz="quarter" idx="13"/>
          </p:nvPr>
        </p:nvSpPr>
        <p:spPr/>
        <p:txBody>
          <a:bodyPr/>
          <a:lstStyle/>
          <a:p>
            <a:pPr marL="342900" indent="-342900">
              <a:buFont typeface="+mj-lt"/>
              <a:buAutoNum type="arabicPeriod"/>
            </a:pPr>
            <a:r>
              <a:rPr lang="en-US" sz="1800" b="1" dirty="0">
                <a:solidFill>
                  <a:schemeClr val="tx2"/>
                </a:solidFill>
              </a:rPr>
              <a:t>Overloading</a:t>
            </a:r>
            <a:r>
              <a:rPr lang="en-US" sz="1800" dirty="0"/>
              <a:t> means users are confronted with an avalanche/large quantity of requests</a:t>
            </a:r>
            <a:r>
              <a:rPr lang="en-US" sz="1800" dirty="0" smtClean="0"/>
              <a:t>, information</a:t>
            </a:r>
            <a:r>
              <a:rPr lang="en-US" sz="1800" dirty="0"/>
              <a:t>, options or possibilities in order to prompt them to share more data </a:t>
            </a:r>
            <a:r>
              <a:rPr lang="en-US" sz="1800" dirty="0" smtClean="0"/>
              <a:t>or unintentionally </a:t>
            </a:r>
            <a:r>
              <a:rPr lang="en-US" sz="1800" dirty="0"/>
              <a:t>allow personal data processing against the expectations of the data </a:t>
            </a:r>
            <a:r>
              <a:rPr lang="en-US" sz="1800" dirty="0" smtClean="0"/>
              <a:t>subject: </a:t>
            </a:r>
          </a:p>
          <a:p>
            <a:pPr marL="871447" lvl="1" indent="-342900">
              <a:buFont typeface="+mj-lt"/>
              <a:buAutoNum type="arabicPeriod"/>
            </a:pPr>
            <a:r>
              <a:rPr lang="en-US" sz="1400" dirty="0" smtClean="0"/>
              <a:t>Continuous </a:t>
            </a:r>
            <a:r>
              <a:rPr lang="en-US" sz="1400" dirty="0"/>
              <a:t>prompting, </a:t>
            </a:r>
            <a:r>
              <a:rPr lang="en-US" sz="1400" dirty="0" smtClean="0"/>
              <a:t>Privacy Maze </a:t>
            </a:r>
            <a:r>
              <a:rPr lang="en-US" sz="1400" dirty="0"/>
              <a:t>and Too Many </a:t>
            </a:r>
            <a:r>
              <a:rPr lang="en-US" sz="1400" dirty="0" smtClean="0"/>
              <a:t>Options</a:t>
            </a:r>
          </a:p>
          <a:p>
            <a:pPr marL="342900" indent="-342900">
              <a:buFont typeface="+mj-lt"/>
              <a:buAutoNum type="arabicPeriod"/>
            </a:pPr>
            <a:endParaRPr lang="en-US" sz="1800" dirty="0"/>
          </a:p>
          <a:p>
            <a:pPr marL="342900" indent="-342900">
              <a:buFont typeface="+mj-lt"/>
              <a:buAutoNum type="arabicPeriod"/>
            </a:pPr>
            <a:r>
              <a:rPr lang="en-US" sz="1800" b="1" dirty="0" smtClean="0">
                <a:solidFill>
                  <a:schemeClr val="tx2"/>
                </a:solidFill>
              </a:rPr>
              <a:t>Skipping</a:t>
            </a:r>
            <a:r>
              <a:rPr lang="en-US" sz="1800" dirty="0" smtClean="0"/>
              <a:t> </a:t>
            </a:r>
            <a:r>
              <a:rPr lang="en-US" sz="1800" dirty="0"/>
              <a:t>means designing the interface or user </a:t>
            </a:r>
            <a:r>
              <a:rPr lang="en-US" sz="1800" dirty="0" smtClean="0"/>
              <a:t>experience </a:t>
            </a:r>
            <a:r>
              <a:rPr lang="en-US" sz="1800" dirty="0"/>
              <a:t>in a way that users forget or do </a:t>
            </a:r>
            <a:r>
              <a:rPr lang="en-US" sz="1800" dirty="0" smtClean="0"/>
              <a:t>not think </a:t>
            </a:r>
            <a:r>
              <a:rPr lang="en-US" sz="1800" dirty="0"/>
              <a:t>about all or some of the data protection </a:t>
            </a:r>
            <a:r>
              <a:rPr lang="en-US" sz="1800" dirty="0" smtClean="0"/>
              <a:t>aspects</a:t>
            </a:r>
          </a:p>
          <a:p>
            <a:pPr marL="871447" lvl="1" indent="-342900">
              <a:buFont typeface="+mj-lt"/>
              <a:buAutoNum type="arabicPeriod"/>
            </a:pPr>
            <a:r>
              <a:rPr lang="en-US" sz="1400" dirty="0" smtClean="0"/>
              <a:t>Deceptive </a:t>
            </a:r>
            <a:r>
              <a:rPr lang="en-US" sz="1400" dirty="0"/>
              <a:t>Snugness and </a:t>
            </a:r>
            <a:r>
              <a:rPr lang="en-US" sz="1400" dirty="0" smtClean="0"/>
              <a:t>“Look over there”</a:t>
            </a:r>
          </a:p>
          <a:p>
            <a:pPr marL="342900" indent="-342900">
              <a:buFont typeface="+mj-lt"/>
              <a:buAutoNum type="arabicPeriod"/>
            </a:pPr>
            <a:endParaRPr lang="en-US" sz="1800" b="1" dirty="0" smtClean="0">
              <a:solidFill>
                <a:schemeClr val="tx2"/>
              </a:solidFill>
            </a:endParaRPr>
          </a:p>
          <a:p>
            <a:pPr marL="342900" indent="-342900">
              <a:buFont typeface="+mj-lt"/>
              <a:buAutoNum type="arabicPeriod"/>
            </a:pPr>
            <a:r>
              <a:rPr lang="en-US" sz="1800" b="1" dirty="0" smtClean="0">
                <a:solidFill>
                  <a:schemeClr val="tx2"/>
                </a:solidFill>
              </a:rPr>
              <a:t>Stirring</a:t>
            </a:r>
            <a:r>
              <a:rPr lang="en-US" sz="1800" dirty="0" smtClean="0"/>
              <a:t> </a:t>
            </a:r>
            <a:r>
              <a:rPr lang="en-US" sz="1800" dirty="0"/>
              <a:t>affects the choice users would make by </a:t>
            </a:r>
            <a:r>
              <a:rPr lang="en-US" sz="1800" dirty="0" smtClean="0"/>
              <a:t>appealing </a:t>
            </a:r>
            <a:r>
              <a:rPr lang="en-US" sz="1800" dirty="0"/>
              <a:t>to their emotions or using </a:t>
            </a:r>
            <a:r>
              <a:rPr lang="en-US" sz="1800" dirty="0" smtClean="0"/>
              <a:t>visual nudges </a:t>
            </a:r>
          </a:p>
          <a:p>
            <a:pPr marL="871447" lvl="1" indent="-342900">
              <a:buFont typeface="+mj-lt"/>
              <a:buAutoNum type="arabicPeriod"/>
            </a:pPr>
            <a:r>
              <a:rPr lang="en-US" sz="1400" dirty="0" smtClean="0"/>
              <a:t>Emotional </a:t>
            </a:r>
            <a:r>
              <a:rPr lang="en-US" sz="1400" dirty="0"/>
              <a:t>Steering and Hidden </a:t>
            </a:r>
            <a:r>
              <a:rPr lang="en-US" sz="1400" dirty="0" smtClean="0"/>
              <a:t>in plain </a:t>
            </a:r>
            <a:r>
              <a:rPr lang="en-US" sz="1400" dirty="0"/>
              <a:t>sight (</a:t>
            </a:r>
            <a:r>
              <a:rPr lang="en-US" sz="1400" dirty="0"/>
              <a:t>small font size or using a </a:t>
            </a:r>
            <a:r>
              <a:rPr lang="en-US" sz="1400" dirty="0" err="1"/>
              <a:t>colours</a:t>
            </a:r>
            <a:r>
              <a:rPr lang="en-US" sz="1400" dirty="0"/>
              <a:t> which do not contrast sufficiently </a:t>
            </a:r>
            <a:r>
              <a:rPr lang="en-US" sz="1400" dirty="0"/>
              <a:t>)</a:t>
            </a:r>
            <a:endParaRPr lang="nb-NO" sz="1400" dirty="0"/>
          </a:p>
        </p:txBody>
      </p:sp>
    </p:spTree>
    <p:extLst>
      <p:ext uri="{BB962C8B-B14F-4D97-AF65-F5344CB8AC3E}">
        <p14:creationId xmlns:p14="http://schemas.microsoft.com/office/powerpoint/2010/main" val="4002032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6 typer</a:t>
            </a:r>
            <a:endParaRPr lang="nb-NO" dirty="0"/>
          </a:p>
        </p:txBody>
      </p:sp>
      <p:sp>
        <p:nvSpPr>
          <p:cNvPr id="3" name="Plassholder for tekst 2"/>
          <p:cNvSpPr>
            <a:spLocks noGrp="1"/>
          </p:cNvSpPr>
          <p:nvPr>
            <p:ph type="body" sz="quarter" idx="13"/>
          </p:nvPr>
        </p:nvSpPr>
        <p:spPr/>
        <p:txBody>
          <a:bodyPr/>
          <a:lstStyle/>
          <a:p>
            <a:pPr marL="342900" indent="-342900">
              <a:buFont typeface="+mj-lt"/>
              <a:buAutoNum type="arabicPeriod" startAt="4"/>
            </a:pPr>
            <a:r>
              <a:rPr lang="en-US" sz="1600" b="1" dirty="0">
                <a:solidFill>
                  <a:schemeClr val="tx2"/>
                </a:solidFill>
              </a:rPr>
              <a:t>Hindering</a:t>
            </a:r>
            <a:r>
              <a:rPr lang="en-US" sz="1600" dirty="0"/>
              <a:t> means obstructing or blocking users in their process of becoming informed </a:t>
            </a:r>
            <a:r>
              <a:rPr lang="en-US" sz="1600" dirty="0" smtClean="0"/>
              <a:t>or managing </a:t>
            </a:r>
            <a:r>
              <a:rPr lang="en-US" sz="1600" dirty="0"/>
              <a:t>their data by making the action hard or impossible to achieve</a:t>
            </a:r>
            <a:r>
              <a:rPr lang="en-US" sz="1600" dirty="0" smtClean="0"/>
              <a:t>. </a:t>
            </a:r>
          </a:p>
          <a:p>
            <a:pPr marL="871447" lvl="1" indent="-342900">
              <a:buFont typeface="+mj-lt"/>
              <a:buAutoNum type="arabicPeriod" startAt="4"/>
            </a:pPr>
            <a:r>
              <a:rPr lang="en-US" sz="1200" dirty="0" smtClean="0"/>
              <a:t>Dead </a:t>
            </a:r>
            <a:r>
              <a:rPr lang="en-US" sz="1200" dirty="0"/>
              <a:t>end, Longer than </a:t>
            </a:r>
            <a:r>
              <a:rPr lang="en-US" sz="1200" dirty="0" smtClean="0"/>
              <a:t>necessary and </a:t>
            </a:r>
            <a:r>
              <a:rPr lang="en-US" sz="1200" dirty="0"/>
              <a:t>Misleading information</a:t>
            </a:r>
            <a:r>
              <a:rPr lang="en-US" sz="1200" dirty="0"/>
              <a:t/>
            </a:r>
            <a:br>
              <a:rPr lang="en-US" sz="1200" dirty="0"/>
            </a:br>
            <a:endParaRPr lang="en-US" sz="1200" dirty="0" smtClean="0"/>
          </a:p>
          <a:p>
            <a:pPr marL="342900" indent="-342900">
              <a:buFont typeface="+mj-lt"/>
              <a:buAutoNum type="arabicPeriod" startAt="4"/>
            </a:pPr>
            <a:r>
              <a:rPr lang="en-US" sz="1600" b="1" dirty="0" smtClean="0">
                <a:solidFill>
                  <a:schemeClr val="tx2"/>
                </a:solidFill>
              </a:rPr>
              <a:t>Fickle</a:t>
            </a:r>
            <a:r>
              <a:rPr lang="en-US" sz="1600" dirty="0" smtClean="0"/>
              <a:t> </a:t>
            </a:r>
            <a:r>
              <a:rPr lang="en-US" sz="1600" dirty="0"/>
              <a:t>means the design of the interface is inconsistent and not clear, making it hard for </a:t>
            </a:r>
            <a:r>
              <a:rPr lang="en-US" sz="1600" dirty="0" smtClean="0"/>
              <a:t>the user </a:t>
            </a:r>
            <a:r>
              <a:rPr lang="en-US" sz="1600" dirty="0"/>
              <a:t>to navigate the </a:t>
            </a:r>
            <a:r>
              <a:rPr lang="en-US" sz="1600" dirty="0" smtClean="0"/>
              <a:t>control </a:t>
            </a:r>
            <a:r>
              <a:rPr lang="en-US" sz="1600" dirty="0"/>
              <a:t>tools and to understand the purpose </a:t>
            </a:r>
            <a:r>
              <a:rPr lang="en-US" sz="1600" dirty="0" smtClean="0"/>
              <a:t>of the </a:t>
            </a:r>
            <a:r>
              <a:rPr lang="en-US" sz="1600" dirty="0"/>
              <a:t>processing</a:t>
            </a:r>
            <a:r>
              <a:rPr lang="en-US" sz="1600" dirty="0" smtClean="0"/>
              <a:t>. </a:t>
            </a:r>
          </a:p>
          <a:p>
            <a:pPr marL="871447" lvl="1" indent="-342900">
              <a:buFont typeface="+mj-lt"/>
              <a:buAutoNum type="arabicPeriod" startAt="4"/>
            </a:pPr>
            <a:r>
              <a:rPr lang="en-US" sz="1200" dirty="0" smtClean="0"/>
              <a:t>Lacking </a:t>
            </a:r>
            <a:r>
              <a:rPr lang="en-US" sz="1200" dirty="0"/>
              <a:t>hierarchy </a:t>
            </a:r>
            <a:r>
              <a:rPr lang="en-US" sz="1200" dirty="0" smtClean="0"/>
              <a:t>and </a:t>
            </a:r>
            <a:r>
              <a:rPr lang="en-US" sz="1200" dirty="0" err="1" smtClean="0"/>
              <a:t>Decontextualising</a:t>
            </a:r>
            <a:endParaRPr lang="en-US" sz="1200" dirty="0" smtClean="0"/>
          </a:p>
          <a:p>
            <a:pPr marL="342900" indent="-342900">
              <a:buFont typeface="+mj-lt"/>
              <a:buAutoNum type="arabicPeriod" startAt="4"/>
            </a:pPr>
            <a:r>
              <a:rPr lang="en-US" sz="1600" b="1" dirty="0">
                <a:solidFill>
                  <a:schemeClr val="tx2"/>
                </a:solidFill>
              </a:rPr>
              <a:t>Left in the dark </a:t>
            </a:r>
            <a:r>
              <a:rPr lang="en-US" sz="1600" dirty="0"/>
              <a:t>means an interface is designed in a way to hide information or data </a:t>
            </a:r>
            <a:r>
              <a:rPr lang="en-US" sz="1600" dirty="0" smtClean="0"/>
              <a:t>protection control </a:t>
            </a:r>
            <a:r>
              <a:rPr lang="en-US" sz="1600" dirty="0"/>
              <a:t>tools or to leave users unsure of how their data is processed and what kind of </a:t>
            </a:r>
            <a:r>
              <a:rPr lang="en-US" sz="1600" dirty="0" smtClean="0"/>
              <a:t>control they </a:t>
            </a:r>
            <a:r>
              <a:rPr lang="en-US" sz="1600" dirty="0"/>
              <a:t>might have over it regarding the exercise of their </a:t>
            </a:r>
            <a:r>
              <a:rPr lang="en-US" sz="1600" dirty="0" smtClean="0"/>
              <a:t>rights</a:t>
            </a:r>
          </a:p>
          <a:p>
            <a:pPr marL="871447" lvl="1" indent="-342900">
              <a:buFont typeface="+mj-lt"/>
              <a:buAutoNum type="arabicPeriod" startAt="4"/>
            </a:pPr>
            <a:r>
              <a:rPr lang="en-US" sz="1200" dirty="0" smtClean="0"/>
              <a:t>Language </a:t>
            </a:r>
            <a:r>
              <a:rPr lang="en-US" sz="1200" dirty="0"/>
              <a:t>discontinuity</a:t>
            </a:r>
            <a:r>
              <a:rPr lang="en-US" sz="1200" dirty="0" smtClean="0"/>
              <a:t>, Conflicting </a:t>
            </a:r>
            <a:r>
              <a:rPr lang="en-US" sz="1200" dirty="0"/>
              <a:t>information and </a:t>
            </a:r>
            <a:r>
              <a:rPr lang="en-US" sz="1200" dirty="0" smtClean="0"/>
              <a:t> Ambiguous </a:t>
            </a:r>
            <a:r>
              <a:rPr lang="en-US" sz="1200" dirty="0"/>
              <a:t>wording or information</a:t>
            </a:r>
            <a:endParaRPr lang="nb-NO" sz="1200" dirty="0"/>
          </a:p>
        </p:txBody>
      </p:sp>
    </p:spTree>
    <p:extLst>
      <p:ext uri="{BB962C8B-B14F-4D97-AF65-F5344CB8AC3E}">
        <p14:creationId xmlns:p14="http://schemas.microsoft.com/office/powerpoint/2010/main" val="3217277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tekst 2"/>
          <p:cNvSpPr>
            <a:spLocks noGrp="1"/>
          </p:cNvSpPr>
          <p:nvPr>
            <p:ph type="body" sz="quarter" idx="13"/>
          </p:nvPr>
        </p:nvSpPr>
        <p:spPr/>
        <p:txBody>
          <a:bodyPr/>
          <a:lstStyle/>
          <a:p>
            <a:pPr marL="457200" indent="-457200">
              <a:buFont typeface="+mj-lt"/>
              <a:buAutoNum type="arabicPeriod"/>
            </a:pPr>
            <a:endParaRPr lang="nb-NO" dirty="0" smtClean="0"/>
          </a:p>
          <a:p>
            <a:pPr marL="457200" indent="-457200">
              <a:buFont typeface="+mj-lt"/>
              <a:buAutoNum type="arabicPeriod"/>
            </a:pPr>
            <a:r>
              <a:rPr lang="nb-NO" dirty="0" smtClean="0"/>
              <a:t>Google-sakene </a:t>
            </a:r>
            <a:r>
              <a:rPr lang="nb-NO" dirty="0"/>
              <a:t>– sammenheng til tredjeland og </a:t>
            </a:r>
            <a:r>
              <a:rPr lang="nb-NO" dirty="0" err="1"/>
              <a:t>dark</a:t>
            </a:r>
            <a:r>
              <a:rPr lang="nb-NO" dirty="0"/>
              <a:t> </a:t>
            </a:r>
            <a:r>
              <a:rPr lang="nb-NO" dirty="0" err="1"/>
              <a:t>patterns</a:t>
            </a:r>
            <a:endParaRPr lang="nb-NO" dirty="0"/>
          </a:p>
          <a:p>
            <a:pPr marL="457200" indent="-457200">
              <a:buFont typeface="+mj-lt"/>
              <a:buAutoNum type="arabicPeriod"/>
            </a:pPr>
            <a:r>
              <a:rPr lang="nb-NO" dirty="0" smtClean="0"/>
              <a:t>To Facebook or not to Facebook?</a:t>
            </a:r>
            <a:endParaRPr lang="nb-NO" dirty="0"/>
          </a:p>
          <a:p>
            <a:pPr marL="457200" indent="-457200">
              <a:buFont typeface="+mj-lt"/>
              <a:buAutoNum type="arabicPeriod"/>
            </a:pPr>
            <a:r>
              <a:rPr lang="nb-NO" dirty="0" smtClean="0">
                <a:solidFill>
                  <a:schemeClr val="bg1">
                    <a:lumMod val="75000"/>
                  </a:schemeClr>
                </a:solidFill>
              </a:rPr>
              <a:t>Personopplysninger i </a:t>
            </a:r>
            <a:r>
              <a:rPr lang="nb-NO" dirty="0" err="1" smtClean="0">
                <a:solidFill>
                  <a:schemeClr val="bg1">
                    <a:lumMod val="75000"/>
                  </a:schemeClr>
                </a:solidFill>
              </a:rPr>
              <a:t>DevOps</a:t>
            </a:r>
            <a:endParaRPr lang="nb-NO" dirty="0">
              <a:solidFill>
                <a:schemeClr val="bg1">
                  <a:lumMod val="75000"/>
                </a:schemeClr>
              </a:solidFill>
            </a:endParaRPr>
          </a:p>
          <a:p>
            <a:pPr marL="457200" indent="-457200">
              <a:buFont typeface="+mj-lt"/>
              <a:buAutoNum type="arabicPeriod"/>
            </a:pPr>
            <a:r>
              <a:rPr lang="nb-NO" dirty="0" smtClean="0"/>
              <a:t>Praksis om bilder</a:t>
            </a:r>
            <a:endParaRPr lang="nb-NO" dirty="0"/>
          </a:p>
          <a:p>
            <a:pPr marL="457200" indent="-457200">
              <a:buFont typeface="+mj-lt"/>
              <a:buAutoNum type="arabicPeriod"/>
            </a:pPr>
            <a:r>
              <a:rPr lang="nb-NO" dirty="0" err="1" smtClean="0"/>
              <a:t>Enisa</a:t>
            </a:r>
            <a:r>
              <a:rPr lang="nb-NO" dirty="0" smtClean="0"/>
              <a:t> og CISPE</a:t>
            </a:r>
            <a:endParaRPr lang="nb-NO" dirty="0"/>
          </a:p>
          <a:p>
            <a:endParaRPr lang="nb-NO" dirty="0"/>
          </a:p>
        </p:txBody>
      </p:sp>
    </p:spTree>
    <p:extLst>
      <p:ext uri="{BB962C8B-B14F-4D97-AF65-F5344CB8AC3E}">
        <p14:creationId xmlns:p14="http://schemas.microsoft.com/office/powerpoint/2010/main" val="1404100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69453" y="778710"/>
            <a:ext cx="7765875" cy="307777"/>
          </a:xfrm>
        </p:spPr>
        <p:txBody>
          <a:bodyPr/>
          <a:lstStyle/>
          <a:p>
            <a:r>
              <a:rPr lang="nb-NO" sz="2000" dirty="0" smtClean="0"/>
              <a:t>Eksempel</a:t>
            </a:r>
            <a:endParaRPr lang="nb-NO" sz="2000" dirty="0"/>
          </a:p>
        </p:txBody>
      </p:sp>
      <p:sp>
        <p:nvSpPr>
          <p:cNvPr id="3" name="Plassholder for tekst 2"/>
          <p:cNvSpPr>
            <a:spLocks noGrp="1"/>
          </p:cNvSpPr>
          <p:nvPr>
            <p:ph type="body" sz="quarter" idx="13"/>
          </p:nvPr>
        </p:nvSpPr>
        <p:spPr>
          <a:xfrm>
            <a:off x="704528" y="1427084"/>
            <a:ext cx="8496944" cy="4414500"/>
          </a:xfrm>
        </p:spPr>
        <p:txBody>
          <a:bodyPr/>
          <a:lstStyle/>
          <a:p>
            <a:r>
              <a:rPr lang="nb-NO" sz="1800" dirty="0" err="1" smtClean="0"/>
              <a:t>Overload</a:t>
            </a:r>
            <a:r>
              <a:rPr lang="nb-NO" sz="1800" dirty="0" smtClean="0"/>
              <a:t> </a:t>
            </a:r>
            <a:r>
              <a:rPr lang="nb-NO" sz="1800" dirty="0"/>
              <a:t>– </a:t>
            </a:r>
            <a:r>
              <a:rPr lang="nb-NO" sz="1800" dirty="0" err="1"/>
              <a:t>continous</a:t>
            </a:r>
            <a:r>
              <a:rPr lang="nb-NO" sz="1800" dirty="0"/>
              <a:t> </a:t>
            </a:r>
            <a:r>
              <a:rPr lang="nb-NO" sz="1800" dirty="0" err="1" smtClean="0"/>
              <a:t>prompting</a:t>
            </a:r>
            <a:r>
              <a:rPr lang="nb-NO" sz="1800" dirty="0" smtClean="0"/>
              <a:t>:</a:t>
            </a:r>
            <a:endParaRPr lang="en-US" sz="1800" dirty="0"/>
          </a:p>
          <a:p>
            <a:r>
              <a:rPr lang="en-US" sz="1800" dirty="0" smtClean="0"/>
              <a:t>In </a:t>
            </a:r>
            <a:r>
              <a:rPr lang="en-US" sz="1800" dirty="0"/>
              <a:t>the first step of the sign-up process, users are required to choose </a:t>
            </a:r>
            <a:r>
              <a:rPr lang="en-US" sz="1800" dirty="0" smtClean="0"/>
              <a:t>between different </a:t>
            </a:r>
            <a:r>
              <a:rPr lang="en-US" sz="1800" dirty="0"/>
              <a:t>options for their registration. They can either provide an email address or a </a:t>
            </a:r>
            <a:r>
              <a:rPr lang="en-US" sz="1800" dirty="0" smtClean="0"/>
              <a:t>phone number</a:t>
            </a:r>
            <a:r>
              <a:rPr lang="en-US" sz="1800" dirty="0"/>
              <a:t>. When users choose the email address, the social media provider still tries </a:t>
            </a:r>
            <a:r>
              <a:rPr lang="en-US" sz="1800" dirty="0" smtClean="0"/>
              <a:t>to convince </a:t>
            </a:r>
            <a:r>
              <a:rPr lang="en-US" sz="1800" dirty="0"/>
              <a:t>users to provide the phone number, by declaring that it will be used for </a:t>
            </a:r>
            <a:r>
              <a:rPr lang="en-US" sz="1800" dirty="0" smtClean="0"/>
              <a:t>account security</a:t>
            </a:r>
            <a:r>
              <a:rPr lang="en-US" sz="1800" dirty="0"/>
              <a:t>, without providing alternatives on the data that could be or was already </a:t>
            </a:r>
            <a:r>
              <a:rPr lang="en-US" sz="1800" dirty="0" smtClean="0"/>
              <a:t>provided by </a:t>
            </a:r>
            <a:r>
              <a:rPr lang="en-US" sz="1800" dirty="0"/>
              <a:t>the users. Concretely, several windows pop up throughout the sign-up process with </a:t>
            </a:r>
            <a:r>
              <a:rPr lang="en-US" sz="1800" dirty="0" smtClean="0"/>
              <a:t>a field </a:t>
            </a:r>
            <a:r>
              <a:rPr lang="en-US" sz="1800" dirty="0"/>
              <a:t>for the phone number, along with the </a:t>
            </a:r>
            <a:r>
              <a:rPr lang="en-US" sz="1800" dirty="0" smtClean="0"/>
              <a:t>explanation </a:t>
            </a:r>
            <a:r>
              <a:rPr lang="en-US" sz="1800" dirty="0"/>
              <a:t>“We’ll use your [phone] number </a:t>
            </a:r>
            <a:r>
              <a:rPr lang="en-US" sz="1800" dirty="0" smtClean="0"/>
              <a:t>for account </a:t>
            </a:r>
            <a:r>
              <a:rPr lang="en-US" sz="1800" dirty="0"/>
              <a:t>security”. </a:t>
            </a:r>
            <a:endParaRPr lang="en-US" sz="1800" dirty="0" smtClean="0"/>
          </a:p>
          <a:p>
            <a:r>
              <a:rPr lang="en-US" sz="1800" dirty="0" smtClean="0"/>
              <a:t>Although </a:t>
            </a:r>
            <a:r>
              <a:rPr lang="en-US" sz="1800" dirty="0"/>
              <a:t>users can close the window, they get overloaded and give up </a:t>
            </a:r>
            <a:r>
              <a:rPr lang="en-US" sz="1800" dirty="0" smtClean="0"/>
              <a:t>by providing </a:t>
            </a:r>
            <a:r>
              <a:rPr lang="en-US" sz="1800" dirty="0"/>
              <a:t>their phone number.</a:t>
            </a:r>
            <a:endParaRPr lang="nb-NO" sz="1800" dirty="0"/>
          </a:p>
        </p:txBody>
      </p:sp>
    </p:spTree>
    <p:extLst>
      <p:ext uri="{BB962C8B-B14F-4D97-AF65-F5344CB8AC3E}">
        <p14:creationId xmlns:p14="http://schemas.microsoft.com/office/powerpoint/2010/main" val="665452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69453" y="778710"/>
            <a:ext cx="7765875" cy="307777"/>
          </a:xfrm>
        </p:spPr>
        <p:txBody>
          <a:bodyPr/>
          <a:lstStyle/>
          <a:p>
            <a:r>
              <a:rPr lang="nb-NO" sz="2000" dirty="0" smtClean="0"/>
              <a:t>Eksempel</a:t>
            </a:r>
            <a:endParaRPr lang="nb-NO" sz="2000" dirty="0"/>
          </a:p>
        </p:txBody>
      </p:sp>
      <p:sp>
        <p:nvSpPr>
          <p:cNvPr id="3" name="Plassholder for tekst 2"/>
          <p:cNvSpPr>
            <a:spLocks noGrp="1"/>
          </p:cNvSpPr>
          <p:nvPr>
            <p:ph type="body" sz="quarter" idx="13"/>
          </p:nvPr>
        </p:nvSpPr>
        <p:spPr>
          <a:xfrm>
            <a:off x="560512" y="1427084"/>
            <a:ext cx="8856984" cy="4414500"/>
          </a:xfrm>
        </p:spPr>
        <p:txBody>
          <a:bodyPr/>
          <a:lstStyle/>
          <a:p>
            <a:r>
              <a:rPr lang="nb-NO" sz="1800" dirty="0" err="1" smtClean="0"/>
              <a:t>Overload</a:t>
            </a:r>
            <a:r>
              <a:rPr lang="nb-NO" sz="1800" dirty="0" smtClean="0"/>
              <a:t> </a:t>
            </a:r>
            <a:r>
              <a:rPr lang="nb-NO" sz="1800" dirty="0"/>
              <a:t>– </a:t>
            </a:r>
            <a:r>
              <a:rPr lang="nb-NO" sz="1800" dirty="0" err="1"/>
              <a:t>continous</a:t>
            </a:r>
            <a:r>
              <a:rPr lang="nb-NO" sz="1800" dirty="0"/>
              <a:t> </a:t>
            </a:r>
            <a:r>
              <a:rPr lang="nb-NO" sz="1800" dirty="0" err="1" smtClean="0"/>
              <a:t>prompting</a:t>
            </a:r>
            <a:r>
              <a:rPr lang="nb-NO" sz="1800" dirty="0" smtClean="0"/>
              <a:t>:</a:t>
            </a:r>
            <a:endParaRPr lang="en-US" sz="1800" dirty="0" smtClean="0"/>
          </a:p>
          <a:p>
            <a:r>
              <a:rPr lang="en-US" sz="1800" dirty="0" smtClean="0"/>
              <a:t>Another </a:t>
            </a:r>
            <a:r>
              <a:rPr lang="en-US" sz="1800" dirty="0"/>
              <a:t>social media provider repeatedly asks users to provide the </a:t>
            </a:r>
            <a:r>
              <a:rPr lang="en-US" sz="1800" dirty="0" smtClean="0"/>
              <a:t>phone </a:t>
            </a:r>
            <a:r>
              <a:rPr lang="en-US" sz="1800" dirty="0"/>
              <a:t>number every time they log into their account, despite the fact that users previously </a:t>
            </a:r>
            <a:r>
              <a:rPr lang="en-US" sz="1800" dirty="0" smtClean="0"/>
              <a:t>refused to </a:t>
            </a:r>
            <a:r>
              <a:rPr lang="en-US" sz="1800" dirty="0"/>
              <a:t>provide it, whether this was during the sign-up process or at the last log-in</a:t>
            </a:r>
            <a:r>
              <a:rPr lang="en-US" sz="1800" dirty="0" smtClean="0"/>
              <a:t>.</a:t>
            </a:r>
          </a:p>
          <a:p>
            <a:endParaRPr lang="en-US" sz="1800" dirty="0" smtClean="0"/>
          </a:p>
          <a:p>
            <a:r>
              <a:rPr lang="en-US" sz="1800" dirty="0" smtClean="0"/>
              <a:t>Emotional steering:</a:t>
            </a:r>
            <a:endParaRPr lang="en-US" sz="1800" dirty="0"/>
          </a:p>
          <a:p>
            <a:r>
              <a:rPr lang="en-US" sz="1800" dirty="0"/>
              <a:t>The social </a:t>
            </a:r>
            <a:r>
              <a:rPr lang="en-US" sz="1800" dirty="0" smtClean="0"/>
              <a:t>media </a:t>
            </a:r>
            <a:r>
              <a:rPr lang="en-US" sz="1800" dirty="0"/>
              <a:t>platform asks users to share their geolocation by stating: “Hey, </a:t>
            </a:r>
            <a:r>
              <a:rPr lang="en-US" sz="1800" dirty="0" smtClean="0"/>
              <a:t>a lone </a:t>
            </a:r>
            <a:r>
              <a:rPr lang="en-US" sz="1800" dirty="0"/>
              <a:t>wolf, are you? But sharing and connecting with others help make the world a </a:t>
            </a:r>
            <a:r>
              <a:rPr lang="en-US" sz="1800" dirty="0" smtClean="0"/>
              <a:t>better place</a:t>
            </a:r>
            <a:r>
              <a:rPr lang="en-US" sz="1800" dirty="0"/>
              <a:t>! </a:t>
            </a:r>
            <a:r>
              <a:rPr lang="en-US" sz="1800" dirty="0"/>
              <a:t>Share your geolocation! </a:t>
            </a:r>
            <a:r>
              <a:rPr lang="en-US" sz="1800" dirty="0"/>
              <a:t>Let the places and people around you inspire you</a:t>
            </a:r>
            <a:r>
              <a:rPr lang="en-US" sz="1800" dirty="0" smtClean="0"/>
              <a:t>!”</a:t>
            </a:r>
          </a:p>
          <a:p>
            <a:endParaRPr lang="en-US" sz="1800" dirty="0" smtClean="0"/>
          </a:p>
          <a:p>
            <a:r>
              <a:rPr lang="en-US" sz="1800" dirty="0" smtClean="0"/>
              <a:t>The </a:t>
            </a:r>
            <a:r>
              <a:rPr lang="en-US" sz="1800" dirty="0"/>
              <a:t>part of the sign-up process where users are asked to upload their picture</a:t>
            </a:r>
            <a:br>
              <a:rPr lang="en-US" sz="1800" dirty="0"/>
            </a:br>
            <a:r>
              <a:rPr lang="en-US" sz="1800" dirty="0"/>
              <a:t>contains a “?” button. Clicking on it reveals the following message: “No need to go to </a:t>
            </a:r>
            <a:r>
              <a:rPr lang="en-US" sz="1800" dirty="0" smtClean="0"/>
              <a:t>the hairdresser’s </a:t>
            </a:r>
            <a:r>
              <a:rPr lang="en-US" sz="1800" dirty="0"/>
              <a:t>first. </a:t>
            </a:r>
            <a:r>
              <a:rPr lang="en-US" sz="1800" dirty="0"/>
              <a:t>Just pick a photo that says ‘this is me’.</a:t>
            </a:r>
            <a:endParaRPr lang="nb-NO" sz="1800" dirty="0"/>
          </a:p>
        </p:txBody>
      </p:sp>
    </p:spTree>
    <p:extLst>
      <p:ext uri="{BB962C8B-B14F-4D97-AF65-F5344CB8AC3E}">
        <p14:creationId xmlns:p14="http://schemas.microsoft.com/office/powerpoint/2010/main" val="683805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Eksempler</a:t>
            </a:r>
            <a:endParaRPr lang="nb-NO" dirty="0"/>
          </a:p>
        </p:txBody>
      </p:sp>
      <p:sp>
        <p:nvSpPr>
          <p:cNvPr id="3" name="Plassholder for tekst 2"/>
          <p:cNvSpPr>
            <a:spLocks noGrp="1"/>
          </p:cNvSpPr>
          <p:nvPr>
            <p:ph type="body" sz="quarter" idx="13"/>
          </p:nvPr>
        </p:nvSpPr>
        <p:spPr>
          <a:xfrm>
            <a:off x="776536" y="1427084"/>
            <a:ext cx="8424936" cy="4414500"/>
          </a:xfrm>
        </p:spPr>
        <p:txBody>
          <a:bodyPr/>
          <a:lstStyle/>
          <a:p>
            <a:r>
              <a:rPr lang="nb-NO" sz="1800" dirty="0" err="1" smtClean="0"/>
              <a:t>Hindering</a:t>
            </a:r>
            <a:endParaRPr lang="nb-NO" sz="1800" dirty="0" smtClean="0"/>
          </a:p>
          <a:p>
            <a:r>
              <a:rPr lang="en-US" sz="1800" dirty="0"/>
              <a:t>During the sign-up process, users who click on the “skip” buttons to </a:t>
            </a:r>
            <a:r>
              <a:rPr lang="en-US" sz="1800" dirty="0" smtClean="0"/>
              <a:t>avoid entering </a:t>
            </a:r>
            <a:r>
              <a:rPr lang="en-US" sz="1800" dirty="0"/>
              <a:t>certain kind of data are shown a pop-up window asking “Are you sure?” </a:t>
            </a:r>
            <a:endParaRPr lang="en-US" sz="1800" dirty="0" smtClean="0"/>
          </a:p>
          <a:p>
            <a:endParaRPr lang="en-US" sz="1800" dirty="0"/>
          </a:p>
          <a:p>
            <a:r>
              <a:rPr lang="en-US" sz="1800" dirty="0" smtClean="0"/>
              <a:t>By questioning </a:t>
            </a:r>
            <a:r>
              <a:rPr lang="en-US" sz="1800" dirty="0"/>
              <a:t>their decision and therefore making them doubt it, social media provider </a:t>
            </a:r>
            <a:r>
              <a:rPr lang="en-US" sz="1800" dirty="0" smtClean="0"/>
              <a:t>incites users </a:t>
            </a:r>
            <a:r>
              <a:rPr lang="en-US" sz="1800" dirty="0"/>
              <a:t>to review it and disclose these kinds of data, such as their </a:t>
            </a:r>
            <a:r>
              <a:rPr lang="en-US" sz="1800" b="1" dirty="0"/>
              <a:t>gender, contact list or</a:t>
            </a:r>
            <a:r>
              <a:rPr lang="en-US" sz="1800" b="1" dirty="0"/>
              <a:t/>
            </a:r>
            <a:br>
              <a:rPr lang="en-US" sz="1800" b="1" dirty="0"/>
            </a:br>
            <a:r>
              <a:rPr lang="en-US" sz="1800" b="1" dirty="0"/>
              <a:t>picture</a:t>
            </a:r>
            <a:r>
              <a:rPr lang="en-US" sz="1800" dirty="0"/>
              <a:t>. </a:t>
            </a:r>
            <a:endParaRPr lang="en-US" sz="1800" dirty="0" smtClean="0"/>
          </a:p>
          <a:p>
            <a:endParaRPr lang="en-US" sz="1800" dirty="0"/>
          </a:p>
          <a:p>
            <a:r>
              <a:rPr lang="en-US" sz="1800" dirty="0" smtClean="0"/>
              <a:t>In </a:t>
            </a:r>
            <a:r>
              <a:rPr lang="en-US" sz="1800" dirty="0"/>
              <a:t>contrast, </a:t>
            </a:r>
            <a:r>
              <a:rPr lang="en-US" sz="1800" b="1" dirty="0"/>
              <a:t>users who choose to directly enter the data do not see any </a:t>
            </a:r>
            <a:r>
              <a:rPr lang="en-US" sz="1800" b="1" dirty="0" smtClean="0"/>
              <a:t>message asking </a:t>
            </a:r>
            <a:r>
              <a:rPr lang="en-US" sz="1800" b="1" dirty="0"/>
              <a:t>to reconsider </a:t>
            </a:r>
            <a:r>
              <a:rPr lang="en-US" sz="1800" dirty="0"/>
              <a:t>their choice</a:t>
            </a:r>
            <a:r>
              <a:rPr lang="en-US" sz="1600" dirty="0"/>
              <a:t>.</a:t>
            </a:r>
            <a:endParaRPr lang="nb-NO" sz="1600" dirty="0"/>
          </a:p>
        </p:txBody>
      </p:sp>
    </p:spTree>
    <p:extLst>
      <p:ext uri="{BB962C8B-B14F-4D97-AF65-F5344CB8AC3E}">
        <p14:creationId xmlns:p14="http://schemas.microsoft.com/office/powerpoint/2010/main" val="3477423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lang="nb-NO" dirty="0" smtClean="0"/>
              <a:t>Fra </a:t>
            </a:r>
            <a:r>
              <a:rPr lang="nb-NO" dirty="0" err="1" smtClean="0"/>
              <a:t>noyb</a:t>
            </a:r>
            <a:endParaRPr lang="nb-NO" dirty="0"/>
          </a:p>
        </p:txBody>
      </p:sp>
      <p:sp>
        <p:nvSpPr>
          <p:cNvPr id="3" name="Plassholder for tekst 2"/>
          <p:cNvSpPr>
            <a:spLocks noGrp="1"/>
          </p:cNvSpPr>
          <p:nvPr>
            <p:ph type="body" sz="quarter" idx="13"/>
          </p:nvPr>
        </p:nvSpPr>
        <p:spPr/>
        <p:txBody>
          <a:bodyPr/>
          <a:lstStyle/>
          <a:p>
            <a:endParaRPr lang="nb-NO"/>
          </a:p>
        </p:txBody>
      </p:sp>
      <p:pic>
        <p:nvPicPr>
          <p:cNvPr id="4" name="Bilde 3"/>
          <p:cNvPicPr>
            <a:picLocks noChangeAspect="1"/>
          </p:cNvPicPr>
          <p:nvPr/>
        </p:nvPicPr>
        <p:blipFill>
          <a:blip r:embed="rId2"/>
          <a:stretch>
            <a:fillRect/>
          </a:stretch>
        </p:blipFill>
        <p:spPr>
          <a:xfrm>
            <a:off x="344488" y="764704"/>
            <a:ext cx="5348551" cy="3290118"/>
          </a:xfrm>
          <a:prstGeom prst="rect">
            <a:avLst/>
          </a:prstGeom>
        </p:spPr>
      </p:pic>
      <p:pic>
        <p:nvPicPr>
          <p:cNvPr id="5" name="Bilde 4"/>
          <p:cNvPicPr>
            <a:picLocks noChangeAspect="1"/>
          </p:cNvPicPr>
          <p:nvPr/>
        </p:nvPicPr>
        <p:blipFill>
          <a:blip r:embed="rId3"/>
          <a:stretch>
            <a:fillRect/>
          </a:stretch>
        </p:blipFill>
        <p:spPr>
          <a:xfrm>
            <a:off x="3512840" y="3320665"/>
            <a:ext cx="4523805" cy="2554895"/>
          </a:xfrm>
          <a:prstGeom prst="rect">
            <a:avLst/>
          </a:prstGeom>
        </p:spPr>
      </p:pic>
    </p:spTree>
    <p:extLst>
      <p:ext uri="{BB962C8B-B14F-4D97-AF65-F5344CB8AC3E}">
        <p14:creationId xmlns:p14="http://schemas.microsoft.com/office/powerpoint/2010/main" val="1010568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92560" y="3140968"/>
            <a:ext cx="7759400" cy="892552"/>
          </a:xfrm>
        </p:spPr>
        <p:txBody>
          <a:bodyPr/>
          <a:lstStyle/>
          <a:p>
            <a:r>
              <a:rPr lang="nb-NO" dirty="0"/>
              <a:t>Facebook</a:t>
            </a:r>
            <a:br>
              <a:rPr lang="nb-NO" dirty="0"/>
            </a:br>
            <a:endParaRPr lang="nb-NO" dirty="0"/>
          </a:p>
        </p:txBody>
      </p:sp>
    </p:spTree>
    <p:extLst>
      <p:ext uri="{BB962C8B-B14F-4D97-AF65-F5344CB8AC3E}">
        <p14:creationId xmlns:p14="http://schemas.microsoft.com/office/powerpoint/2010/main" val="1649962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Bilde 3"/>
          <p:cNvPicPr>
            <a:picLocks noChangeAspect="1"/>
          </p:cNvPicPr>
          <p:nvPr/>
        </p:nvPicPr>
        <p:blipFill>
          <a:blip r:embed="rId2"/>
          <a:stretch>
            <a:fillRect/>
          </a:stretch>
        </p:blipFill>
        <p:spPr>
          <a:xfrm>
            <a:off x="632519" y="1340768"/>
            <a:ext cx="8549877" cy="4578126"/>
          </a:xfrm>
          <a:prstGeom prst="rect">
            <a:avLst/>
          </a:prstGeom>
        </p:spPr>
      </p:pic>
      <p:sp>
        <p:nvSpPr>
          <p:cNvPr id="3" name="Plassholder for tekst 2"/>
          <p:cNvSpPr>
            <a:spLocks noGrp="1"/>
          </p:cNvSpPr>
          <p:nvPr>
            <p:ph type="body" sz="quarter" idx="13"/>
          </p:nvPr>
        </p:nvSpPr>
        <p:spPr/>
        <p:txBody>
          <a:bodyPr/>
          <a:lstStyle/>
          <a:p>
            <a:endParaRPr lang="nb-NO" dirty="0"/>
          </a:p>
        </p:txBody>
      </p:sp>
    </p:spTree>
    <p:extLst>
      <p:ext uri="{BB962C8B-B14F-4D97-AF65-F5344CB8AC3E}">
        <p14:creationId xmlns:p14="http://schemas.microsoft.com/office/powerpoint/2010/main" val="1120567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48544" y="404664"/>
            <a:ext cx="7765875" cy="892552"/>
          </a:xfrm>
        </p:spPr>
        <p:txBody>
          <a:bodyPr/>
          <a:lstStyle/>
          <a:p>
            <a:r>
              <a:rPr lang="nb-NO" dirty="0" smtClean="0"/>
              <a:t>Datatilsynets formulering av sitt problem – side 30</a:t>
            </a:r>
            <a:endParaRPr lang="nb-NO" dirty="0"/>
          </a:p>
        </p:txBody>
      </p:sp>
      <p:sp>
        <p:nvSpPr>
          <p:cNvPr id="3" name="Plassholder for tekst 2"/>
          <p:cNvSpPr>
            <a:spLocks noGrp="1"/>
          </p:cNvSpPr>
          <p:nvPr>
            <p:ph type="body" sz="quarter" idx="13"/>
          </p:nvPr>
        </p:nvSpPr>
        <p:spPr>
          <a:xfrm>
            <a:off x="1055628" y="1988840"/>
            <a:ext cx="7766875" cy="3658100"/>
          </a:xfrm>
        </p:spPr>
        <p:txBody>
          <a:bodyPr/>
          <a:lstStyle/>
          <a:p>
            <a:r>
              <a:rPr lang="nb-NO" sz="2000" dirty="0" smtClean="0"/>
              <a:t>«Det </a:t>
            </a:r>
            <a:r>
              <a:rPr lang="nb-NO" sz="2000" dirty="0"/>
              <a:t>er </a:t>
            </a:r>
            <a:r>
              <a:rPr lang="nb-NO" sz="2000" dirty="0">
                <a:solidFill>
                  <a:schemeClr val="tx2">
                    <a:lumMod val="90000"/>
                    <a:lumOff val="10000"/>
                  </a:schemeClr>
                </a:solidFill>
              </a:rPr>
              <a:t>vanskelig å beskrive grensene </a:t>
            </a:r>
            <a:r>
              <a:rPr lang="nb-NO" sz="2000" dirty="0"/>
              <a:t>for behandlingen</a:t>
            </a:r>
            <a:br>
              <a:rPr lang="nb-NO" sz="2000" dirty="0"/>
            </a:br>
            <a:r>
              <a:rPr lang="nb-NO" sz="2000" dirty="0"/>
              <a:t>som Facebook og Datatilsynet vil få </a:t>
            </a:r>
            <a:r>
              <a:rPr lang="nb-NO" sz="2000" dirty="0" smtClean="0"/>
              <a:t>felles behandlingsansvar </a:t>
            </a:r>
            <a:r>
              <a:rPr lang="nb-NO" sz="2000" dirty="0"/>
              <a:t>for. Basert på kartleggingen som </a:t>
            </a:r>
            <a:r>
              <a:rPr lang="nb-NO" sz="2000" dirty="0" smtClean="0"/>
              <a:t>er gjort</a:t>
            </a:r>
            <a:r>
              <a:rPr lang="nb-NO" sz="2000" dirty="0"/>
              <a:t>, </a:t>
            </a:r>
            <a:r>
              <a:rPr lang="nb-NO" sz="2000" dirty="0">
                <a:solidFill>
                  <a:schemeClr val="tx2">
                    <a:lumMod val="90000"/>
                    <a:lumOff val="10000"/>
                  </a:schemeClr>
                </a:solidFill>
              </a:rPr>
              <a:t>behandler Facebook personopplysninger for </a:t>
            </a:r>
            <a:r>
              <a:rPr lang="nb-NO" sz="2000" dirty="0" smtClean="0">
                <a:solidFill>
                  <a:schemeClr val="tx2">
                    <a:lumMod val="90000"/>
                    <a:lumOff val="10000"/>
                  </a:schemeClr>
                </a:solidFill>
              </a:rPr>
              <a:t>en rekke </a:t>
            </a:r>
            <a:r>
              <a:rPr lang="nb-NO" sz="2000" dirty="0">
                <a:solidFill>
                  <a:schemeClr val="tx2">
                    <a:lumMod val="90000"/>
                    <a:lumOff val="10000"/>
                  </a:schemeClr>
                </a:solidFill>
              </a:rPr>
              <a:t>formål som går lenger enn de formål </a:t>
            </a:r>
            <a:r>
              <a:rPr lang="nb-NO" sz="2000" dirty="0" smtClean="0">
                <a:solidFill>
                  <a:schemeClr val="tx2">
                    <a:lumMod val="90000"/>
                    <a:lumOff val="10000"/>
                  </a:schemeClr>
                </a:solidFill>
              </a:rPr>
              <a:t>som Datatilsynet </a:t>
            </a:r>
            <a:r>
              <a:rPr lang="nb-NO" sz="2000" dirty="0">
                <a:solidFill>
                  <a:schemeClr val="tx2">
                    <a:lumMod val="90000"/>
                    <a:lumOff val="10000"/>
                  </a:schemeClr>
                </a:solidFill>
              </a:rPr>
              <a:t>vil behandle personopplysninger for. </a:t>
            </a:r>
            <a:r>
              <a:rPr lang="nb-NO" sz="2000" dirty="0" smtClean="0"/>
              <a:t>Etter vår </a:t>
            </a:r>
            <a:r>
              <a:rPr lang="nb-NO" sz="2000" dirty="0"/>
              <a:t>oppfatning kan flere av formålene til </a:t>
            </a:r>
            <a:r>
              <a:rPr lang="nb-NO" sz="2000" dirty="0" smtClean="0"/>
              <a:t>Facebook fremstå </a:t>
            </a:r>
            <a:r>
              <a:rPr lang="nb-NO" sz="2000" dirty="0"/>
              <a:t>som vagt definert og uklare. </a:t>
            </a:r>
            <a:r>
              <a:rPr lang="nb-NO" sz="2000" b="1" dirty="0">
                <a:solidFill>
                  <a:schemeClr val="tx2">
                    <a:lumMod val="90000"/>
                    <a:lumOff val="10000"/>
                  </a:schemeClr>
                </a:solidFill>
              </a:rPr>
              <a:t>Spørsmålet er </a:t>
            </a:r>
            <a:r>
              <a:rPr lang="nb-NO" sz="2000" b="1" dirty="0" smtClean="0">
                <a:solidFill>
                  <a:schemeClr val="tx2">
                    <a:lumMod val="90000"/>
                    <a:lumOff val="10000"/>
                  </a:schemeClr>
                </a:solidFill>
              </a:rPr>
              <a:t>om Datatilsynet </a:t>
            </a:r>
            <a:r>
              <a:rPr lang="nb-NO" sz="2000" b="1" dirty="0">
                <a:solidFill>
                  <a:schemeClr val="tx2">
                    <a:lumMod val="90000"/>
                    <a:lumOff val="10000"/>
                  </a:schemeClr>
                </a:solidFill>
              </a:rPr>
              <a:t>vil kunne anses som felles</a:t>
            </a:r>
            <a:br>
              <a:rPr lang="nb-NO" sz="2000" b="1" dirty="0">
                <a:solidFill>
                  <a:schemeClr val="tx2">
                    <a:lumMod val="90000"/>
                    <a:lumOff val="10000"/>
                  </a:schemeClr>
                </a:solidFill>
              </a:rPr>
            </a:br>
            <a:r>
              <a:rPr lang="nb-NO" sz="2000" b="1" dirty="0">
                <a:solidFill>
                  <a:schemeClr val="tx2">
                    <a:lumMod val="90000"/>
                    <a:lumOff val="10000"/>
                  </a:schemeClr>
                </a:solidFill>
              </a:rPr>
              <a:t>behandlingsansvarlig med Facebook også for </a:t>
            </a:r>
            <a:r>
              <a:rPr lang="nb-NO" sz="2000" b="1" dirty="0" smtClean="0">
                <a:solidFill>
                  <a:schemeClr val="tx2">
                    <a:lumMod val="90000"/>
                    <a:lumOff val="10000"/>
                  </a:schemeClr>
                </a:solidFill>
              </a:rPr>
              <a:t>behandling som </a:t>
            </a:r>
            <a:r>
              <a:rPr lang="nb-NO" sz="2000" b="1" dirty="0">
                <a:solidFill>
                  <a:schemeClr val="tx2">
                    <a:lumMod val="90000"/>
                    <a:lumOff val="10000"/>
                  </a:schemeClr>
                </a:solidFill>
              </a:rPr>
              <a:t>Facebook i hovedsak er involvert i, og som </a:t>
            </a:r>
            <a:r>
              <a:rPr lang="nb-NO" sz="2000" b="1" dirty="0" smtClean="0">
                <a:solidFill>
                  <a:schemeClr val="tx2">
                    <a:lumMod val="90000"/>
                    <a:lumOff val="10000"/>
                  </a:schemeClr>
                </a:solidFill>
              </a:rPr>
              <a:t>gjøres for </a:t>
            </a:r>
            <a:r>
              <a:rPr lang="nb-NO" sz="2000" b="1" dirty="0">
                <a:solidFill>
                  <a:schemeClr val="tx2">
                    <a:lumMod val="90000"/>
                    <a:lumOff val="10000"/>
                  </a:schemeClr>
                </a:solidFill>
              </a:rPr>
              <a:t>å oppnå formål definert av Facebook</a:t>
            </a:r>
            <a:r>
              <a:rPr lang="nb-NO" sz="2000" b="1" dirty="0" smtClean="0">
                <a:solidFill>
                  <a:schemeClr val="tx2">
                    <a:lumMod val="90000"/>
                    <a:lumOff val="10000"/>
                  </a:schemeClr>
                </a:solidFill>
              </a:rPr>
              <a:t>.</a:t>
            </a:r>
            <a:r>
              <a:rPr lang="nb-NO" sz="2000" b="1" dirty="0" smtClean="0"/>
              <a:t>»</a:t>
            </a:r>
            <a:endParaRPr lang="nb-NO" sz="2000" b="1" dirty="0"/>
          </a:p>
        </p:txBody>
      </p:sp>
    </p:spTree>
    <p:extLst>
      <p:ext uri="{BB962C8B-B14F-4D97-AF65-F5344CB8AC3E}">
        <p14:creationId xmlns:p14="http://schemas.microsoft.com/office/powerpoint/2010/main" val="1071428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76536" y="851520"/>
            <a:ext cx="8208912" cy="1107996"/>
          </a:xfrm>
        </p:spPr>
        <p:txBody>
          <a:bodyPr/>
          <a:lstStyle/>
          <a:p>
            <a:r>
              <a:rPr lang="nb-NO" sz="2400" dirty="0" smtClean="0"/>
              <a:t>Datatilsynet tar ansvar for behandlinger som </a:t>
            </a:r>
            <a:r>
              <a:rPr lang="nb-NO" sz="2400" dirty="0" err="1" smtClean="0"/>
              <a:t>meta</a:t>
            </a:r>
            <a:r>
              <a:rPr lang="nb-NO" sz="2400" dirty="0" smtClean="0"/>
              <a:t> er behandlingsansvarlig for alene, s. 31</a:t>
            </a:r>
            <a:endParaRPr lang="nb-NO" sz="2400" dirty="0"/>
          </a:p>
        </p:txBody>
      </p:sp>
      <p:sp>
        <p:nvSpPr>
          <p:cNvPr id="3" name="Plassholder for tekst 2"/>
          <p:cNvSpPr>
            <a:spLocks noGrp="1"/>
          </p:cNvSpPr>
          <p:nvPr>
            <p:ph type="body" sz="quarter" idx="13"/>
          </p:nvPr>
        </p:nvSpPr>
        <p:spPr>
          <a:xfrm>
            <a:off x="1136576" y="2492896"/>
            <a:ext cx="7766875" cy="3168352"/>
          </a:xfrm>
        </p:spPr>
        <p:txBody>
          <a:bodyPr/>
          <a:lstStyle/>
          <a:p>
            <a:r>
              <a:rPr lang="nb-NO" sz="2000" dirty="0" smtClean="0"/>
              <a:t>«Vi </a:t>
            </a:r>
            <a:r>
              <a:rPr lang="nb-NO" sz="2000" dirty="0"/>
              <a:t>er </a:t>
            </a:r>
            <a:r>
              <a:rPr lang="nb-NO" sz="2000" dirty="0">
                <a:solidFill>
                  <a:schemeClr val="tx2">
                    <a:lumMod val="90000"/>
                    <a:lumOff val="10000"/>
                  </a:schemeClr>
                </a:solidFill>
              </a:rPr>
              <a:t>usikre på om Datatilsynet vil ha et </a:t>
            </a:r>
            <a:r>
              <a:rPr lang="nb-NO" sz="2000" dirty="0" smtClean="0">
                <a:solidFill>
                  <a:schemeClr val="tx2">
                    <a:lumMod val="90000"/>
                    <a:lumOff val="10000"/>
                  </a:schemeClr>
                </a:solidFill>
              </a:rPr>
              <a:t>visst felles </a:t>
            </a:r>
            <a:r>
              <a:rPr lang="nb-NO" sz="2000" dirty="0">
                <a:solidFill>
                  <a:schemeClr val="tx2">
                    <a:lumMod val="90000"/>
                    <a:lumOff val="10000"/>
                  </a:schemeClr>
                </a:solidFill>
              </a:rPr>
              <a:t>behandlingsansvar for at Facebook </a:t>
            </a:r>
            <a:r>
              <a:rPr lang="nb-NO" sz="2000" dirty="0" smtClean="0">
                <a:solidFill>
                  <a:schemeClr val="tx2">
                    <a:lumMod val="90000"/>
                    <a:lumOff val="10000"/>
                  </a:schemeClr>
                </a:solidFill>
              </a:rPr>
              <a:t>bruker personopplysninger </a:t>
            </a:r>
            <a:r>
              <a:rPr lang="nb-NO" sz="2000" dirty="0">
                <a:solidFill>
                  <a:schemeClr val="tx2">
                    <a:lumMod val="90000"/>
                    <a:lumOff val="10000"/>
                  </a:schemeClr>
                </a:solidFill>
              </a:rPr>
              <a:t>om brukere som besøker</a:t>
            </a:r>
            <a:br>
              <a:rPr lang="nb-NO" sz="2000" dirty="0">
                <a:solidFill>
                  <a:schemeClr val="tx2">
                    <a:lumMod val="90000"/>
                    <a:lumOff val="10000"/>
                  </a:schemeClr>
                </a:solidFill>
              </a:rPr>
            </a:br>
            <a:r>
              <a:rPr lang="nb-NO" sz="2000" dirty="0">
                <a:solidFill>
                  <a:schemeClr val="tx2">
                    <a:lumMod val="90000"/>
                    <a:lumOff val="10000"/>
                  </a:schemeClr>
                </a:solidFill>
              </a:rPr>
              <a:t>Datatilsynets Facebook-side til å </a:t>
            </a:r>
            <a:r>
              <a:rPr lang="nb-NO" sz="2000" dirty="0" smtClean="0">
                <a:solidFill>
                  <a:schemeClr val="tx2">
                    <a:lumMod val="90000"/>
                    <a:lumOff val="10000"/>
                  </a:schemeClr>
                </a:solidFill>
              </a:rPr>
              <a:t>berike personprofiler </a:t>
            </a:r>
            <a:r>
              <a:rPr lang="nb-NO" sz="2000" dirty="0"/>
              <a:t>med formål å </a:t>
            </a:r>
            <a:r>
              <a:rPr lang="nb-NO" sz="2000" dirty="0" smtClean="0"/>
              <a:t>levere persontilpasset </a:t>
            </a:r>
            <a:r>
              <a:rPr lang="nb-NO" sz="2000" dirty="0"/>
              <a:t>markedsføring</a:t>
            </a:r>
            <a:r>
              <a:rPr lang="nb-NO" sz="2000" dirty="0" smtClean="0"/>
              <a:t>.»</a:t>
            </a:r>
            <a:endParaRPr lang="nb-NO" sz="2000" dirty="0"/>
          </a:p>
        </p:txBody>
      </p:sp>
    </p:spTree>
    <p:extLst>
      <p:ext uri="{BB962C8B-B14F-4D97-AF65-F5344CB8AC3E}">
        <p14:creationId xmlns:p14="http://schemas.microsoft.com/office/powerpoint/2010/main" val="2410836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Vurdering</a:t>
            </a:r>
            <a:endParaRPr lang="nb-NO" dirty="0"/>
          </a:p>
        </p:txBody>
      </p:sp>
      <p:sp>
        <p:nvSpPr>
          <p:cNvPr id="3" name="Plassholder for tekst 2"/>
          <p:cNvSpPr>
            <a:spLocks noGrp="1"/>
          </p:cNvSpPr>
          <p:nvPr>
            <p:ph type="body" sz="quarter" idx="13"/>
          </p:nvPr>
        </p:nvSpPr>
        <p:spPr/>
        <p:txBody>
          <a:bodyPr/>
          <a:lstStyle/>
          <a:p>
            <a:pPr marL="342900" indent="-342900">
              <a:buFont typeface="Arial" panose="020B0604020202020204" pitchFamily="34" charset="0"/>
              <a:buChar char="•"/>
            </a:pPr>
            <a:r>
              <a:rPr lang="nb-NO" sz="2000" dirty="0" smtClean="0"/>
              <a:t>Bekymring </a:t>
            </a:r>
            <a:r>
              <a:rPr lang="nb-NO" sz="2000" dirty="0" smtClean="0"/>
              <a:t>gjentas flere steder fra DT</a:t>
            </a:r>
          </a:p>
          <a:p>
            <a:pPr marL="342900" indent="-342900">
              <a:buFont typeface="Arial" panose="020B0604020202020204" pitchFamily="34" charset="0"/>
              <a:buChar char="•"/>
            </a:pPr>
            <a:r>
              <a:rPr lang="nb-NO" sz="2000" dirty="0" smtClean="0"/>
              <a:t>Vanskelig å ta stilling til hva man er ansvarlig for? </a:t>
            </a:r>
          </a:p>
          <a:p>
            <a:pPr marL="871447" lvl="1" indent="-342900"/>
            <a:r>
              <a:rPr lang="nb-NO" sz="1600" dirty="0" smtClean="0">
                <a:solidFill>
                  <a:schemeClr val="tx2">
                    <a:lumMod val="90000"/>
                    <a:lumOff val="10000"/>
                  </a:schemeClr>
                </a:solidFill>
              </a:rPr>
              <a:t>Insights </a:t>
            </a:r>
            <a:r>
              <a:rPr lang="nb-NO" sz="1600" dirty="0" smtClean="0">
                <a:solidFill>
                  <a:schemeClr val="tx2">
                    <a:lumMod val="90000"/>
                    <a:lumOff val="10000"/>
                  </a:schemeClr>
                </a:solidFill>
              </a:rPr>
              <a:t>omfattes av Addendumet, ordlyden er </a:t>
            </a:r>
            <a:r>
              <a:rPr lang="nb-NO" sz="1600" dirty="0" smtClean="0">
                <a:solidFill>
                  <a:schemeClr val="tx2">
                    <a:lumMod val="90000"/>
                    <a:lumOff val="10000"/>
                  </a:schemeClr>
                </a:solidFill>
              </a:rPr>
              <a:t>klar</a:t>
            </a:r>
          </a:p>
          <a:p>
            <a:pPr marL="871447" lvl="1" indent="-342900"/>
            <a:r>
              <a:rPr lang="nb-NO" sz="1600" dirty="0">
                <a:solidFill>
                  <a:schemeClr val="tx2">
                    <a:lumMod val="90000"/>
                    <a:lumOff val="10000"/>
                  </a:schemeClr>
                </a:solidFill>
              </a:rPr>
              <a:t>Rettspraksis om Facebook Pages og lignende situasjoner er klar</a:t>
            </a:r>
          </a:p>
          <a:p>
            <a:pPr marL="342900" indent="-342900">
              <a:buFont typeface="Arial" panose="020B0604020202020204" pitchFamily="34" charset="0"/>
              <a:buChar char="•"/>
            </a:pPr>
            <a:r>
              <a:rPr lang="nb-NO" sz="2000" dirty="0" smtClean="0"/>
              <a:t>Høyst </a:t>
            </a:r>
            <a:r>
              <a:rPr lang="nb-NO" sz="2000" dirty="0" smtClean="0"/>
              <a:t>uklart hva annet som skulle omfattes</a:t>
            </a:r>
          </a:p>
          <a:p>
            <a:pPr marL="871447" lvl="1" indent="-342900"/>
            <a:r>
              <a:rPr lang="nb-NO" sz="1600" dirty="0" smtClean="0">
                <a:solidFill>
                  <a:schemeClr val="tx2">
                    <a:lumMod val="90000"/>
                    <a:lumOff val="10000"/>
                  </a:schemeClr>
                </a:solidFill>
              </a:rPr>
              <a:t>Ikke profiler eller sammenstilling av data – det er Metas ansvar</a:t>
            </a:r>
          </a:p>
          <a:p>
            <a:pPr marL="871447" lvl="1" indent="-342900"/>
            <a:r>
              <a:rPr lang="nb-NO" sz="1600" dirty="0" smtClean="0">
                <a:solidFill>
                  <a:schemeClr val="tx2">
                    <a:lumMod val="90000"/>
                    <a:lumOff val="10000"/>
                  </a:schemeClr>
                </a:solidFill>
              </a:rPr>
              <a:t>Partene skal ikke ha en avtale om Metas behandling</a:t>
            </a:r>
          </a:p>
          <a:p>
            <a:pPr marL="342900" indent="-342900">
              <a:buFont typeface="Arial" panose="020B0604020202020204" pitchFamily="34" charset="0"/>
              <a:buChar char="•"/>
            </a:pPr>
            <a:r>
              <a:rPr lang="nb-NO" sz="2000" dirty="0" smtClean="0"/>
              <a:t>Rettspraksis støtter Metas forståelse av grensene for ansvar</a:t>
            </a:r>
          </a:p>
          <a:p>
            <a:pPr marL="342900" indent="-342900">
              <a:buFont typeface="Arial" panose="020B0604020202020204" pitchFamily="34" charset="0"/>
              <a:buChar char="•"/>
            </a:pPr>
            <a:r>
              <a:rPr lang="nb-NO" sz="2000" dirty="0" smtClean="0"/>
              <a:t>Datatilsynet gir ikke eksempler som det er troverdig at de skal ha ansvar for</a:t>
            </a:r>
          </a:p>
          <a:p>
            <a:endParaRPr lang="nb-NO" sz="1000" dirty="0" smtClean="0"/>
          </a:p>
          <a:p>
            <a:pPr marL="342900" indent="-342900">
              <a:buFont typeface="Arial" panose="020B0604020202020204" pitchFamily="34" charset="0"/>
              <a:buChar char="•"/>
            </a:pPr>
            <a:r>
              <a:rPr lang="nb-NO" sz="2000" dirty="0" smtClean="0"/>
              <a:t>Avtalen er en typisk volumavtale, ikke forhandlingsbar – det i seg selv er vanlig og gjør den ikke ulovlig</a:t>
            </a:r>
            <a:endParaRPr lang="nb-NO" sz="2000" dirty="0"/>
          </a:p>
        </p:txBody>
      </p:sp>
    </p:spTree>
    <p:extLst>
      <p:ext uri="{BB962C8B-B14F-4D97-AF65-F5344CB8AC3E}">
        <p14:creationId xmlns:p14="http://schemas.microsoft.com/office/powerpoint/2010/main" val="1337936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Vurdering</a:t>
            </a:r>
            <a:endParaRPr lang="nb-NO" dirty="0"/>
          </a:p>
        </p:txBody>
      </p:sp>
      <p:sp>
        <p:nvSpPr>
          <p:cNvPr id="3" name="Plassholder for tekst 2"/>
          <p:cNvSpPr>
            <a:spLocks noGrp="1"/>
          </p:cNvSpPr>
          <p:nvPr>
            <p:ph type="body" sz="quarter" idx="13"/>
          </p:nvPr>
        </p:nvSpPr>
        <p:spPr>
          <a:xfrm>
            <a:off x="992560" y="1340768"/>
            <a:ext cx="8208912" cy="4414500"/>
          </a:xfrm>
        </p:spPr>
        <p:txBody>
          <a:bodyPr/>
          <a:lstStyle/>
          <a:p>
            <a:pPr marL="342900" indent="-342900">
              <a:buFont typeface="Arial" panose="020B0604020202020204" pitchFamily="34" charset="0"/>
              <a:buChar char="•"/>
            </a:pPr>
            <a:r>
              <a:rPr lang="nb-NO" dirty="0" smtClean="0"/>
              <a:t>Tilsynets DPIA  </a:t>
            </a:r>
            <a:r>
              <a:rPr lang="nb-NO" dirty="0" smtClean="0"/>
              <a:t>blander relevante juridiske forhold med ikke-relevante forhold, og med </a:t>
            </a:r>
            <a:r>
              <a:rPr lang="nb-NO" dirty="0" smtClean="0"/>
              <a:t>påstander </a:t>
            </a:r>
            <a:r>
              <a:rPr lang="nb-NO" dirty="0" smtClean="0"/>
              <a:t>som ikke er begrunnet</a:t>
            </a:r>
          </a:p>
          <a:p>
            <a:pPr marL="342900" indent="-342900">
              <a:buFont typeface="Arial" panose="020B0604020202020204" pitchFamily="34" charset="0"/>
              <a:buChar char="•"/>
            </a:pPr>
            <a:r>
              <a:rPr lang="nb-NO" dirty="0"/>
              <a:t>DPIA offentliggjort i </a:t>
            </a:r>
            <a:r>
              <a:rPr lang="nb-NO" dirty="0" err="1"/>
              <a:t>DTs</a:t>
            </a:r>
            <a:r>
              <a:rPr lang="nb-NO" dirty="0"/>
              <a:t> rolle som behandlingsansvarlig, ikke som tilsynsmyndighet</a:t>
            </a:r>
          </a:p>
          <a:p>
            <a:pPr marL="871447" lvl="1" indent="-342900"/>
            <a:r>
              <a:rPr lang="nb-NO" dirty="0"/>
              <a:t>Det fremstår som vanskelig å gjøre et klart skille mellom rollene når en slik vurdering offentliggjøres</a:t>
            </a:r>
          </a:p>
          <a:p>
            <a:pPr marL="342900" indent="-342900">
              <a:buFont typeface="Arial" panose="020B0604020202020204" pitchFamily="34" charset="0"/>
              <a:buChar char="•"/>
            </a:pPr>
            <a:r>
              <a:rPr lang="nb-NO" dirty="0" smtClean="0"/>
              <a:t>Addendum </a:t>
            </a:r>
            <a:r>
              <a:rPr lang="nb-NO" dirty="0" smtClean="0"/>
              <a:t>og definisjon av felles behandlingsansvar fremstår </a:t>
            </a:r>
            <a:r>
              <a:rPr lang="nb-NO" dirty="0" smtClean="0"/>
              <a:t>adekvat </a:t>
            </a:r>
            <a:r>
              <a:rPr lang="nb-NO" dirty="0" err="1" smtClean="0"/>
              <a:t>ihht</a:t>
            </a:r>
            <a:r>
              <a:rPr lang="nb-NO" dirty="0" smtClean="0"/>
              <a:t> artikkel 26</a:t>
            </a:r>
          </a:p>
          <a:p>
            <a:pPr marL="342900" indent="-342900">
              <a:buFont typeface="Arial" panose="020B0604020202020204" pitchFamily="34" charset="0"/>
              <a:buChar char="•"/>
            </a:pPr>
            <a:r>
              <a:rPr lang="nb-NO" dirty="0" smtClean="0"/>
              <a:t>Ansvar fremstår klart </a:t>
            </a:r>
            <a:r>
              <a:rPr lang="nb-NO" dirty="0" smtClean="0"/>
              <a:t>fordelt</a:t>
            </a:r>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r>
              <a:rPr lang="nb-NO" dirty="0" smtClean="0"/>
              <a:t>Notat om dette kan deles</a:t>
            </a:r>
            <a:endParaRPr lang="nb-NO" dirty="0" smtClean="0"/>
          </a:p>
          <a:p>
            <a:pPr marL="342900" indent="-342900">
              <a:buFont typeface="Arial" panose="020B0604020202020204" pitchFamily="34" charset="0"/>
              <a:buChar char="•"/>
            </a:pPr>
            <a:endParaRPr lang="nb-NO" dirty="0" smtClean="0"/>
          </a:p>
          <a:p>
            <a:endParaRPr lang="nb-NO" dirty="0"/>
          </a:p>
        </p:txBody>
      </p:sp>
    </p:spTree>
    <p:extLst>
      <p:ext uri="{BB962C8B-B14F-4D97-AF65-F5344CB8AC3E}">
        <p14:creationId xmlns:p14="http://schemas.microsoft.com/office/powerpoint/2010/main" val="2728954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20552" y="2924944"/>
            <a:ext cx="7759400" cy="1338828"/>
          </a:xfrm>
        </p:spPr>
        <p:txBody>
          <a:bodyPr/>
          <a:lstStyle/>
          <a:p>
            <a:r>
              <a:rPr lang="nb-NO" dirty="0"/>
              <a:t>Google-sakene – sammenheng til tredjeland og </a:t>
            </a:r>
            <a:r>
              <a:rPr lang="nb-NO" dirty="0" err="1"/>
              <a:t>dark</a:t>
            </a:r>
            <a:r>
              <a:rPr lang="nb-NO" dirty="0"/>
              <a:t> </a:t>
            </a:r>
            <a:r>
              <a:rPr lang="nb-NO" dirty="0" err="1"/>
              <a:t>patterns</a:t>
            </a:r>
            <a:r>
              <a:rPr lang="nb-NO" dirty="0"/>
              <a:t/>
            </a:r>
            <a:br>
              <a:rPr lang="nb-NO" dirty="0"/>
            </a:br>
            <a:endParaRPr lang="nb-NO" dirty="0"/>
          </a:p>
        </p:txBody>
      </p:sp>
    </p:spTree>
    <p:extLst>
      <p:ext uri="{BB962C8B-B14F-4D97-AF65-F5344CB8AC3E}">
        <p14:creationId xmlns:p14="http://schemas.microsoft.com/office/powerpoint/2010/main" val="444543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3807BD-802A-4A23-A6C9-EF092403AFEA}"/>
              </a:ext>
            </a:extLst>
          </p:cNvPr>
          <p:cNvSpPr>
            <a:spLocks noGrp="1"/>
          </p:cNvSpPr>
          <p:nvPr>
            <p:ph type="title"/>
          </p:nvPr>
        </p:nvSpPr>
        <p:spPr/>
        <p:txBody>
          <a:bodyPr/>
          <a:lstStyle/>
          <a:p>
            <a:r>
              <a:rPr lang="nb-NO" dirty="0" smtClean="0"/>
              <a:t>Generelt</a:t>
            </a:r>
            <a:endParaRPr lang="nb-NO" dirty="0"/>
          </a:p>
        </p:txBody>
      </p:sp>
      <p:sp>
        <p:nvSpPr>
          <p:cNvPr id="3" name="Plassholder for tekst 2">
            <a:extLst>
              <a:ext uri="{FF2B5EF4-FFF2-40B4-BE49-F238E27FC236}">
                <a16:creationId xmlns:a16="http://schemas.microsoft.com/office/drawing/2014/main" id="{888F67F6-BB66-4E9A-9B96-90D43F067558}"/>
              </a:ext>
            </a:extLst>
          </p:cNvPr>
          <p:cNvSpPr>
            <a:spLocks noGrp="1"/>
          </p:cNvSpPr>
          <p:nvPr>
            <p:ph type="body" sz="quarter" idx="13"/>
          </p:nvPr>
        </p:nvSpPr>
        <p:spPr/>
        <p:txBody>
          <a:bodyPr/>
          <a:lstStyle/>
          <a:p>
            <a:endParaRPr lang="nb-NO" dirty="0"/>
          </a:p>
          <a:p>
            <a:endParaRPr lang="nb-NO" b="1" dirty="0"/>
          </a:p>
          <a:p>
            <a:endParaRPr lang="nb-NO" b="1" dirty="0"/>
          </a:p>
          <a:p>
            <a:r>
              <a:rPr lang="nb-NO" dirty="0" smtClean="0"/>
              <a:t>Plikt til å ha selvstendig behandlingsgrunnlag</a:t>
            </a:r>
          </a:p>
          <a:p>
            <a:pPr lvl="2"/>
            <a:r>
              <a:rPr lang="nb-NO" dirty="0" smtClean="0"/>
              <a:t>Plikt til å gjennomføre DPIA? Antakelig kun for noen.</a:t>
            </a:r>
            <a:endParaRPr lang="nb-NO" dirty="0"/>
          </a:p>
        </p:txBody>
      </p:sp>
    </p:spTree>
    <p:extLst>
      <p:ext uri="{BB962C8B-B14F-4D97-AF65-F5344CB8AC3E}">
        <p14:creationId xmlns:p14="http://schemas.microsoft.com/office/powerpoint/2010/main" val="3721591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76536" y="3573016"/>
            <a:ext cx="7759400" cy="892552"/>
          </a:xfrm>
        </p:spPr>
        <p:txBody>
          <a:bodyPr/>
          <a:lstStyle/>
          <a:p>
            <a:r>
              <a:rPr lang="nb-NO" dirty="0" smtClean="0"/>
              <a:t>Bilder – og statistikk</a:t>
            </a:r>
            <a:r>
              <a:rPr lang="nb-NO" dirty="0"/>
              <a:t/>
            </a:r>
            <a:br>
              <a:rPr lang="nb-NO" dirty="0"/>
            </a:br>
            <a:endParaRPr lang="nb-NO" dirty="0"/>
          </a:p>
        </p:txBody>
      </p:sp>
    </p:spTree>
    <p:extLst>
      <p:ext uri="{BB962C8B-B14F-4D97-AF65-F5344CB8AC3E}">
        <p14:creationId xmlns:p14="http://schemas.microsoft.com/office/powerpoint/2010/main" val="639254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69453" y="640211"/>
            <a:ext cx="7765875" cy="446276"/>
          </a:xfrm>
        </p:spPr>
        <p:txBody>
          <a:bodyPr/>
          <a:lstStyle/>
          <a:p>
            <a:r>
              <a:rPr lang="nb-NO" dirty="0" smtClean="0"/>
              <a:t>Østerrike  - skiheisoperatør</a:t>
            </a:r>
            <a:endParaRPr lang="nb-NO" dirty="0"/>
          </a:p>
        </p:txBody>
      </p:sp>
      <p:sp>
        <p:nvSpPr>
          <p:cNvPr id="3" name="Plassholder for tekst 2"/>
          <p:cNvSpPr>
            <a:spLocks noGrp="1"/>
          </p:cNvSpPr>
          <p:nvPr>
            <p:ph type="body" sz="quarter" idx="13"/>
          </p:nvPr>
        </p:nvSpPr>
        <p:spPr/>
        <p:txBody>
          <a:bodyPr/>
          <a:lstStyle/>
          <a:p>
            <a:pPr marL="342900" indent="-342900">
              <a:buFont typeface="Arial" panose="020B0604020202020204" pitchFamily="34" charset="0"/>
              <a:buChar char="•"/>
            </a:pPr>
            <a:r>
              <a:rPr lang="en-US" dirty="0" smtClean="0"/>
              <a:t>“photo </a:t>
            </a:r>
            <a:r>
              <a:rPr lang="en-US" dirty="0"/>
              <a:t>is taken and compared with the first </a:t>
            </a:r>
            <a:r>
              <a:rPr lang="en-US" dirty="0" smtClean="0"/>
              <a:t>photo to </a:t>
            </a:r>
            <a:r>
              <a:rPr lang="en-US" dirty="0"/>
              <a:t>check whether the ticket holder transferred their ticket to a third </a:t>
            </a:r>
            <a:r>
              <a:rPr lang="en-US" dirty="0" smtClean="0"/>
              <a:t>person”</a:t>
            </a:r>
          </a:p>
          <a:p>
            <a:pPr marL="342900" indent="-342900">
              <a:buFont typeface="Arial" panose="020B0604020202020204" pitchFamily="34" charset="0"/>
              <a:buChar char="•"/>
            </a:pPr>
            <a:r>
              <a:rPr lang="en-US" dirty="0" smtClean="0"/>
              <a:t>photo </a:t>
            </a:r>
            <a:r>
              <a:rPr lang="en-US" dirty="0"/>
              <a:t>is deleted after the ticket is expired </a:t>
            </a:r>
            <a:endParaRPr lang="en-US" dirty="0" smtClean="0"/>
          </a:p>
          <a:p>
            <a:pPr marL="342900" indent="-342900">
              <a:buFont typeface="Arial" panose="020B0604020202020204" pitchFamily="34" charset="0"/>
              <a:buChar char="•"/>
            </a:pPr>
            <a:r>
              <a:rPr lang="en-US" dirty="0" smtClean="0"/>
              <a:t>unlawful </a:t>
            </a:r>
            <a:r>
              <a:rPr lang="en-US" dirty="0"/>
              <a:t>since no </a:t>
            </a:r>
            <a:r>
              <a:rPr lang="en-US" dirty="0" smtClean="0"/>
              <a:t>consent?</a:t>
            </a:r>
            <a:endParaRPr lang="nb-NO" dirty="0" smtClean="0"/>
          </a:p>
          <a:p>
            <a:endParaRPr lang="nb-NO" dirty="0"/>
          </a:p>
          <a:p>
            <a:r>
              <a:rPr lang="nb-NO" dirty="0" smtClean="0"/>
              <a:t>Skiheis-operatør </a:t>
            </a:r>
            <a:r>
              <a:rPr lang="nb-NO" u="sng" dirty="0">
                <a:hlinkClick r:id="rId2"/>
              </a:rPr>
              <a:t>ble gitt medhold i at de hadde </a:t>
            </a:r>
            <a:r>
              <a:rPr lang="nb-NO" u="sng" dirty="0" smtClean="0">
                <a:hlinkClick r:id="rId2"/>
              </a:rPr>
              <a:t>hjemmel i </a:t>
            </a:r>
            <a:r>
              <a:rPr lang="nb-NO" u="sng" dirty="0" smtClean="0"/>
              <a:t>berettiget bruk av </a:t>
            </a:r>
            <a:r>
              <a:rPr lang="nb-NO" dirty="0" smtClean="0"/>
              <a:t>personopplysninger</a:t>
            </a:r>
            <a:r>
              <a:rPr lang="nb-NO" dirty="0"/>
              <a:t>, </a:t>
            </a:r>
            <a:r>
              <a:rPr lang="nb-NO" dirty="0" err="1" smtClean="0"/>
              <a:t>jf</a:t>
            </a:r>
            <a:r>
              <a:rPr lang="nb-NO" dirty="0" smtClean="0"/>
              <a:t> artikkel 6(1)f</a:t>
            </a:r>
            <a:endParaRPr lang="nb-NO" dirty="0"/>
          </a:p>
        </p:txBody>
      </p:sp>
    </p:spTree>
    <p:extLst>
      <p:ext uri="{BB962C8B-B14F-4D97-AF65-F5344CB8AC3E}">
        <p14:creationId xmlns:p14="http://schemas.microsoft.com/office/powerpoint/2010/main" val="2283073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69453" y="640211"/>
            <a:ext cx="7765875" cy="446276"/>
          </a:xfrm>
        </p:spPr>
        <p:txBody>
          <a:bodyPr/>
          <a:lstStyle/>
          <a:p>
            <a:r>
              <a:rPr lang="nb-NO" dirty="0" smtClean="0"/>
              <a:t>Danmark  - tilgang fysioterapi</a:t>
            </a:r>
            <a:endParaRPr lang="nb-NO" dirty="0"/>
          </a:p>
        </p:txBody>
      </p:sp>
      <p:sp>
        <p:nvSpPr>
          <p:cNvPr id="3" name="Plassholder for tekst 2"/>
          <p:cNvSpPr>
            <a:spLocks noGrp="1"/>
          </p:cNvSpPr>
          <p:nvPr>
            <p:ph type="body" sz="quarter" idx="13"/>
          </p:nvPr>
        </p:nvSpPr>
        <p:spPr/>
        <p:txBody>
          <a:bodyPr/>
          <a:lstStyle/>
          <a:p>
            <a:pPr marL="342900" indent="-342900">
              <a:buFont typeface="Arial" panose="020B0604020202020204" pitchFamily="34" charset="0"/>
              <a:buChar char="•"/>
            </a:pPr>
            <a:r>
              <a:rPr lang="en-US" dirty="0" err="1" smtClean="0"/>
              <a:t>Ansatte</a:t>
            </a:r>
            <a:r>
              <a:rPr lang="en-US" dirty="0" smtClean="0"/>
              <a:t> og </a:t>
            </a:r>
            <a:r>
              <a:rPr lang="en-US" dirty="0" err="1" smtClean="0"/>
              <a:t>kunder</a:t>
            </a:r>
            <a:r>
              <a:rPr lang="en-US" dirty="0" smtClean="0"/>
              <a:t> </a:t>
            </a:r>
            <a:r>
              <a:rPr lang="en-US" dirty="0" err="1" smtClean="0"/>
              <a:t>ved</a:t>
            </a:r>
            <a:r>
              <a:rPr lang="en-US" dirty="0" smtClean="0"/>
              <a:t> </a:t>
            </a:r>
            <a:r>
              <a:rPr lang="en-US" dirty="0" err="1" smtClean="0"/>
              <a:t>treningssted</a:t>
            </a:r>
            <a:r>
              <a:rPr lang="en-US" dirty="0" smtClean="0"/>
              <a:t> </a:t>
            </a:r>
            <a:r>
              <a:rPr lang="en-US" dirty="0" err="1" smtClean="0"/>
              <a:t>skulle</a:t>
            </a:r>
            <a:r>
              <a:rPr lang="en-US" dirty="0" smtClean="0"/>
              <a:t> </a:t>
            </a:r>
            <a:r>
              <a:rPr lang="en-US" dirty="0" err="1" smtClean="0"/>
              <a:t>slippe</a:t>
            </a:r>
            <a:r>
              <a:rPr lang="en-US" dirty="0" smtClean="0"/>
              <a:t> </a:t>
            </a:r>
            <a:r>
              <a:rPr lang="en-US" dirty="0" err="1" smtClean="0"/>
              <a:t>adgangskort</a:t>
            </a:r>
            <a:r>
              <a:rPr lang="en-US" dirty="0" smtClean="0"/>
              <a:t> og </a:t>
            </a:r>
            <a:r>
              <a:rPr lang="en-US" dirty="0" err="1" smtClean="0"/>
              <a:t>heller</a:t>
            </a:r>
            <a:r>
              <a:rPr lang="en-US" dirty="0" smtClean="0"/>
              <a:t> </a:t>
            </a:r>
            <a:r>
              <a:rPr lang="en-US" dirty="0" err="1" smtClean="0"/>
              <a:t>bruke</a:t>
            </a:r>
            <a:r>
              <a:rPr lang="en-US" dirty="0" smtClean="0"/>
              <a:t> </a:t>
            </a:r>
            <a:r>
              <a:rPr lang="en-US" dirty="0" err="1" smtClean="0"/>
              <a:t>ansiktsgjenkjenning</a:t>
            </a:r>
            <a:endParaRPr lang="en-US" dirty="0" smtClean="0"/>
          </a:p>
          <a:p>
            <a:pPr marL="342900" indent="-342900">
              <a:buFont typeface="Arial" panose="020B0604020202020204" pitchFamily="34" charset="0"/>
              <a:buChar char="•"/>
            </a:pPr>
            <a:r>
              <a:rPr lang="en-US" dirty="0" err="1" smtClean="0"/>
              <a:t>Ansatte</a:t>
            </a:r>
            <a:r>
              <a:rPr lang="en-US" dirty="0" smtClean="0"/>
              <a:t> </a:t>
            </a:r>
            <a:r>
              <a:rPr lang="en-US" dirty="0" err="1" smtClean="0"/>
              <a:t>kunne</a:t>
            </a:r>
            <a:r>
              <a:rPr lang="en-US" dirty="0" smtClean="0"/>
              <a:t> </a:t>
            </a:r>
            <a:r>
              <a:rPr lang="en-US" dirty="0" err="1" smtClean="0"/>
              <a:t>ikke</a:t>
            </a:r>
            <a:r>
              <a:rPr lang="en-US" dirty="0" smtClean="0"/>
              <a:t> </a:t>
            </a:r>
            <a:r>
              <a:rPr lang="en-US" dirty="0" err="1" smtClean="0"/>
              <a:t>gi</a:t>
            </a:r>
            <a:r>
              <a:rPr lang="en-US" dirty="0" smtClean="0"/>
              <a:t> </a:t>
            </a:r>
            <a:r>
              <a:rPr lang="en-US" dirty="0" err="1" smtClean="0"/>
              <a:t>lovlig</a:t>
            </a:r>
            <a:r>
              <a:rPr lang="en-US" dirty="0" smtClean="0"/>
              <a:t> </a:t>
            </a:r>
            <a:r>
              <a:rPr lang="en-US" dirty="0" err="1" smtClean="0"/>
              <a:t>samtykke</a:t>
            </a:r>
            <a:endParaRPr lang="en-US" dirty="0" smtClean="0"/>
          </a:p>
          <a:p>
            <a:pPr marL="342900" indent="-342900">
              <a:buFont typeface="Arial" panose="020B0604020202020204" pitchFamily="34" charset="0"/>
              <a:buChar char="•"/>
            </a:pPr>
            <a:r>
              <a:rPr lang="en-US" dirty="0" err="1" smtClean="0"/>
              <a:t>Kunder</a:t>
            </a:r>
            <a:r>
              <a:rPr lang="en-US" dirty="0" smtClean="0"/>
              <a:t> </a:t>
            </a:r>
            <a:r>
              <a:rPr lang="en-US" dirty="0" err="1" smtClean="0"/>
              <a:t>kunne</a:t>
            </a:r>
            <a:r>
              <a:rPr lang="en-US" dirty="0" smtClean="0"/>
              <a:t> </a:t>
            </a:r>
            <a:r>
              <a:rPr lang="en-US" dirty="0" err="1" smtClean="0"/>
              <a:t>gi</a:t>
            </a:r>
            <a:r>
              <a:rPr lang="en-US" dirty="0" smtClean="0"/>
              <a:t> </a:t>
            </a:r>
            <a:r>
              <a:rPr lang="en-US" dirty="0" err="1" smtClean="0"/>
              <a:t>samtykke</a:t>
            </a:r>
            <a:endParaRPr lang="en-US" dirty="0" smtClean="0"/>
          </a:p>
          <a:p>
            <a:pPr marL="342900" indent="-342900">
              <a:buFont typeface="Arial" panose="020B0604020202020204" pitchFamily="34" charset="0"/>
              <a:buChar char="•"/>
            </a:pPr>
            <a:r>
              <a:rPr lang="en-US" dirty="0" err="1" smtClean="0"/>
              <a:t>Systemet</a:t>
            </a:r>
            <a:r>
              <a:rPr lang="en-US" dirty="0" smtClean="0"/>
              <a:t> </a:t>
            </a:r>
            <a:r>
              <a:rPr lang="en-US" dirty="0" err="1" smtClean="0"/>
              <a:t>kan</a:t>
            </a:r>
            <a:r>
              <a:rPr lang="en-US" dirty="0" smtClean="0"/>
              <a:t> </a:t>
            </a:r>
            <a:r>
              <a:rPr lang="en-US" dirty="0" err="1" smtClean="0"/>
              <a:t>ikke</a:t>
            </a:r>
            <a:r>
              <a:rPr lang="en-US" dirty="0" smtClean="0"/>
              <a:t> </a:t>
            </a:r>
            <a:r>
              <a:rPr lang="en-US" dirty="0" err="1" smtClean="0"/>
              <a:t>stå</a:t>
            </a:r>
            <a:r>
              <a:rPr lang="en-US" dirty="0" smtClean="0"/>
              <a:t> på hele </a:t>
            </a:r>
            <a:r>
              <a:rPr lang="en-US" dirty="0" err="1" smtClean="0"/>
              <a:t>tiden</a:t>
            </a:r>
            <a:r>
              <a:rPr lang="en-US" dirty="0" smtClean="0"/>
              <a:t> – </a:t>
            </a:r>
            <a:r>
              <a:rPr lang="en-US" dirty="0" err="1" smtClean="0"/>
              <a:t>må</a:t>
            </a:r>
            <a:r>
              <a:rPr lang="en-US" dirty="0" smtClean="0"/>
              <a:t> </a:t>
            </a:r>
            <a:r>
              <a:rPr lang="en-US" dirty="0" err="1" smtClean="0"/>
              <a:t>startes</a:t>
            </a:r>
            <a:r>
              <a:rPr lang="en-US" dirty="0" smtClean="0"/>
              <a:t> </a:t>
            </a:r>
            <a:r>
              <a:rPr lang="en-US" dirty="0" err="1" smtClean="0"/>
              <a:t>av</a:t>
            </a:r>
            <a:r>
              <a:rPr lang="en-US" dirty="0" smtClean="0"/>
              <a:t> person</a:t>
            </a:r>
          </a:p>
          <a:p>
            <a:pPr marL="342900" indent="-342900">
              <a:buFont typeface="Arial" panose="020B0604020202020204" pitchFamily="34" charset="0"/>
              <a:buChar char="•"/>
            </a:pPr>
            <a:r>
              <a:rPr lang="en-US" dirty="0" err="1" smtClean="0"/>
              <a:t>Selskapet</a:t>
            </a:r>
            <a:r>
              <a:rPr lang="en-US" dirty="0" smtClean="0"/>
              <a:t> </a:t>
            </a:r>
            <a:r>
              <a:rPr lang="en-US" dirty="0" err="1" smtClean="0"/>
              <a:t>kunne</a:t>
            </a:r>
            <a:r>
              <a:rPr lang="en-US" dirty="0" smtClean="0"/>
              <a:t> </a:t>
            </a:r>
            <a:r>
              <a:rPr lang="en-US" dirty="0" err="1" smtClean="0"/>
              <a:t>ikke</a:t>
            </a:r>
            <a:r>
              <a:rPr lang="en-US" dirty="0" smtClean="0"/>
              <a:t> </a:t>
            </a:r>
            <a:r>
              <a:rPr lang="en-US" dirty="0" err="1" smtClean="0"/>
              <a:t>bruke</a:t>
            </a:r>
            <a:r>
              <a:rPr lang="en-US" dirty="0" smtClean="0"/>
              <a:t> </a:t>
            </a:r>
            <a:r>
              <a:rPr lang="en-US" dirty="0" err="1" smtClean="0"/>
              <a:t>dataene</a:t>
            </a:r>
            <a:r>
              <a:rPr lang="en-US" dirty="0" smtClean="0"/>
              <a:t> </a:t>
            </a:r>
            <a:r>
              <a:rPr lang="en-US" dirty="0" err="1" smtClean="0"/>
              <a:t>til</a:t>
            </a:r>
            <a:r>
              <a:rPr lang="en-US" dirty="0" smtClean="0"/>
              <a:t> </a:t>
            </a:r>
            <a:r>
              <a:rPr lang="en-US" dirty="0" err="1" smtClean="0"/>
              <a:t>statistikk</a:t>
            </a:r>
            <a:r>
              <a:rPr lang="en-US" dirty="0" smtClean="0"/>
              <a:t> om </a:t>
            </a:r>
            <a:r>
              <a:rPr lang="en-US" dirty="0" err="1" smtClean="0"/>
              <a:t>når</a:t>
            </a:r>
            <a:r>
              <a:rPr lang="en-US" dirty="0" smtClean="0"/>
              <a:t>  </a:t>
            </a:r>
            <a:r>
              <a:rPr lang="en-US" dirty="0" err="1" smtClean="0"/>
              <a:t>det</a:t>
            </a:r>
            <a:r>
              <a:rPr lang="en-US" dirty="0" smtClean="0"/>
              <a:t> </a:t>
            </a:r>
            <a:r>
              <a:rPr lang="en-US" dirty="0" err="1" smtClean="0"/>
              <a:t>var</a:t>
            </a:r>
            <a:r>
              <a:rPr lang="en-US" dirty="0" smtClean="0"/>
              <a:t> mange </a:t>
            </a:r>
            <a:r>
              <a:rPr lang="en-US" dirty="0" err="1" smtClean="0"/>
              <a:t>i</a:t>
            </a:r>
            <a:r>
              <a:rPr lang="en-US" dirty="0" smtClean="0"/>
              <a:t> </a:t>
            </a:r>
            <a:r>
              <a:rPr lang="en-US" dirty="0" err="1" smtClean="0"/>
              <a:t>lokalene</a:t>
            </a:r>
            <a:r>
              <a:rPr lang="en-US" dirty="0" smtClean="0"/>
              <a:t> FORDI </a:t>
            </a:r>
            <a:r>
              <a:rPr lang="en-US" dirty="0" err="1" smtClean="0"/>
              <a:t>det</a:t>
            </a:r>
            <a:r>
              <a:rPr lang="en-US" dirty="0" smtClean="0"/>
              <a:t> handler om TID for </a:t>
            </a:r>
            <a:r>
              <a:rPr lang="en-US" dirty="0" err="1" smtClean="0"/>
              <a:t>passering</a:t>
            </a:r>
            <a:r>
              <a:rPr lang="en-US" dirty="0" smtClean="0"/>
              <a:t> og </a:t>
            </a:r>
            <a:r>
              <a:rPr lang="en-US" dirty="0" err="1" smtClean="0"/>
              <a:t>samtykket</a:t>
            </a:r>
            <a:r>
              <a:rPr lang="en-US" dirty="0" smtClean="0"/>
              <a:t> </a:t>
            </a:r>
            <a:r>
              <a:rPr lang="en-US" dirty="0" err="1" smtClean="0"/>
              <a:t>omfattet</a:t>
            </a:r>
            <a:r>
              <a:rPr lang="en-US" dirty="0" smtClean="0"/>
              <a:t> </a:t>
            </a:r>
            <a:r>
              <a:rPr lang="en-US" dirty="0" err="1" smtClean="0"/>
              <a:t>ikke</a:t>
            </a:r>
            <a:r>
              <a:rPr lang="en-US" dirty="0" smtClean="0"/>
              <a:t> </a:t>
            </a:r>
            <a:r>
              <a:rPr lang="en-US" dirty="0" err="1" smtClean="0"/>
              <a:t>det</a:t>
            </a:r>
            <a:r>
              <a:rPr lang="en-US" dirty="0" smtClean="0"/>
              <a:t> – </a:t>
            </a:r>
            <a:r>
              <a:rPr lang="en-US" dirty="0" err="1" smtClean="0"/>
              <a:t>krevde</a:t>
            </a:r>
            <a:r>
              <a:rPr lang="en-US" dirty="0" smtClean="0"/>
              <a:t> </a:t>
            </a:r>
            <a:r>
              <a:rPr lang="en-US" dirty="0" err="1" smtClean="0"/>
              <a:t>eget</a:t>
            </a:r>
            <a:r>
              <a:rPr lang="en-US" dirty="0" smtClean="0"/>
              <a:t> </a:t>
            </a:r>
            <a:r>
              <a:rPr lang="en-US" dirty="0" err="1" smtClean="0"/>
              <a:t>samtykke</a:t>
            </a:r>
            <a:endParaRPr lang="en-US" dirty="0" smtClean="0"/>
          </a:p>
          <a:p>
            <a:pPr marL="342900" indent="-342900">
              <a:buFont typeface="Arial" panose="020B0604020202020204" pitchFamily="34" charset="0"/>
              <a:buChar char="•"/>
            </a:pPr>
            <a:endParaRPr lang="nb-NO" dirty="0" smtClean="0"/>
          </a:p>
        </p:txBody>
      </p:sp>
    </p:spTree>
    <p:extLst>
      <p:ext uri="{BB962C8B-B14F-4D97-AF65-F5344CB8AC3E}">
        <p14:creationId xmlns:p14="http://schemas.microsoft.com/office/powerpoint/2010/main" val="1503988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Om </a:t>
            </a:r>
            <a:r>
              <a:rPr lang="nb-NO" dirty="0" err="1" smtClean="0"/>
              <a:t>Clearview</a:t>
            </a:r>
            <a:r>
              <a:rPr lang="nb-NO" dirty="0" smtClean="0"/>
              <a:t> AI</a:t>
            </a:r>
            <a:endParaRPr lang="nb-NO" dirty="0"/>
          </a:p>
        </p:txBody>
      </p:sp>
      <p:sp>
        <p:nvSpPr>
          <p:cNvPr id="3" name="Plassholder for tekst 2"/>
          <p:cNvSpPr>
            <a:spLocks noGrp="1"/>
          </p:cNvSpPr>
          <p:nvPr>
            <p:ph type="body" sz="quarter" idx="13"/>
          </p:nvPr>
        </p:nvSpPr>
        <p:spPr/>
        <p:txBody>
          <a:bodyPr/>
          <a:lstStyle/>
          <a:p>
            <a:r>
              <a:rPr lang="nb-NO" u="sng" dirty="0" smtClean="0">
                <a:hlinkClick r:id="rId2"/>
              </a:rPr>
              <a:t>Det </a:t>
            </a:r>
            <a:r>
              <a:rPr lang="nb-NO" u="sng" dirty="0">
                <a:hlinkClick r:id="rId2"/>
              </a:rPr>
              <a:t>italienske datatilsynet har varslet </a:t>
            </a:r>
            <a:r>
              <a:rPr lang="nb-NO" u="sng" dirty="0" err="1">
                <a:hlinkClick r:id="rId2"/>
              </a:rPr>
              <a:t>Clearview</a:t>
            </a:r>
            <a:r>
              <a:rPr lang="nb-NO" u="sng" dirty="0">
                <a:hlinkClick r:id="rId2"/>
              </a:rPr>
              <a:t> AI om en bot på €20 millioner </a:t>
            </a:r>
            <a:r>
              <a:rPr lang="nb-NO" dirty="0"/>
              <a:t>for å ha </a:t>
            </a:r>
            <a:r>
              <a:rPr lang="nb-NO" dirty="0" err="1"/>
              <a:t>ha</a:t>
            </a:r>
            <a:r>
              <a:rPr lang="nb-NO" dirty="0"/>
              <a:t> samlet inn biometriske data om ansikter basert på fotografier den har funnet på internett. </a:t>
            </a:r>
            <a:endParaRPr lang="nb-NO" dirty="0" smtClean="0"/>
          </a:p>
          <a:p>
            <a:r>
              <a:rPr lang="nb-NO" dirty="0" smtClean="0"/>
              <a:t>Datatilsynet </a:t>
            </a:r>
            <a:r>
              <a:rPr lang="nb-NO" dirty="0"/>
              <a:t>krever også alle bilder av italienske borgere slettet fra deres databaser.</a:t>
            </a:r>
            <a:br>
              <a:rPr lang="nb-NO" dirty="0"/>
            </a:br>
            <a:r>
              <a:rPr lang="nb-NO" dirty="0"/>
              <a:t> </a:t>
            </a:r>
            <a:br>
              <a:rPr lang="nb-NO" dirty="0"/>
            </a:br>
            <a:r>
              <a:rPr lang="nb-NO" dirty="0" smtClean="0"/>
              <a:t>Likt som fra fransk </a:t>
            </a:r>
            <a:r>
              <a:rPr lang="nb-NO" dirty="0"/>
              <a:t>og britiske datatilsyn, uten at </a:t>
            </a:r>
            <a:r>
              <a:rPr lang="nb-NO" dirty="0" smtClean="0"/>
              <a:t>bøter</a:t>
            </a:r>
          </a:p>
          <a:p>
            <a:endParaRPr lang="nb-NO" dirty="0"/>
          </a:p>
          <a:p>
            <a:r>
              <a:rPr lang="nb-NO" dirty="0" err="1" smtClean="0"/>
              <a:t>Clearview</a:t>
            </a:r>
            <a:r>
              <a:rPr lang="nb-NO" dirty="0" smtClean="0"/>
              <a:t> brukes i Ukraina</a:t>
            </a:r>
            <a:endParaRPr lang="nb-NO" dirty="0"/>
          </a:p>
        </p:txBody>
      </p:sp>
    </p:spTree>
    <p:extLst>
      <p:ext uri="{BB962C8B-B14F-4D97-AF65-F5344CB8AC3E}">
        <p14:creationId xmlns:p14="http://schemas.microsoft.com/office/powerpoint/2010/main" val="436309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92560" y="2996952"/>
            <a:ext cx="7759400" cy="892552"/>
          </a:xfrm>
        </p:spPr>
        <p:txBody>
          <a:bodyPr/>
          <a:lstStyle/>
          <a:p>
            <a:r>
              <a:rPr lang="nb-NO" dirty="0" err="1"/>
              <a:t>Enisa</a:t>
            </a:r>
            <a:r>
              <a:rPr lang="nb-NO" dirty="0"/>
              <a:t/>
            </a:r>
            <a:br>
              <a:rPr lang="nb-NO" dirty="0"/>
            </a:br>
            <a:r>
              <a:rPr lang="nb-NO" dirty="0"/>
              <a:t>CISPE</a:t>
            </a:r>
          </a:p>
        </p:txBody>
      </p:sp>
    </p:spTree>
    <p:extLst>
      <p:ext uri="{BB962C8B-B14F-4D97-AF65-F5344CB8AC3E}">
        <p14:creationId xmlns:p14="http://schemas.microsoft.com/office/powerpoint/2010/main" val="2671046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69453" y="470934"/>
            <a:ext cx="7765875" cy="615553"/>
          </a:xfrm>
        </p:spPr>
        <p:txBody>
          <a:bodyPr/>
          <a:lstStyle/>
          <a:p>
            <a:r>
              <a:rPr lang="nb-NO" sz="2000" dirty="0" err="1" smtClean="0"/>
              <a:t>Enisa</a:t>
            </a:r>
            <a:r>
              <a:rPr lang="nb-NO" sz="2000" dirty="0" smtClean="0"/>
              <a:t> - </a:t>
            </a:r>
            <a:r>
              <a:rPr lang="nb-NO" sz="2000" dirty="0"/>
              <a:t>European Union </a:t>
            </a:r>
            <a:r>
              <a:rPr lang="nb-NO" sz="2000" dirty="0" err="1"/>
              <a:t>Agency</a:t>
            </a:r>
            <a:r>
              <a:rPr lang="nb-NO" sz="2000" dirty="0"/>
              <a:t> for </a:t>
            </a:r>
            <a:r>
              <a:rPr lang="nb-NO" sz="2000" dirty="0" err="1"/>
              <a:t>Cybersecurity</a:t>
            </a:r>
            <a:r>
              <a:rPr lang="nb-NO" sz="2000" dirty="0"/>
              <a:t/>
            </a:r>
            <a:br>
              <a:rPr lang="nb-NO" sz="2000" dirty="0"/>
            </a:br>
            <a:endParaRPr lang="nb-NO" sz="2000" dirty="0"/>
          </a:p>
        </p:txBody>
      </p:sp>
      <p:sp>
        <p:nvSpPr>
          <p:cNvPr id="3" name="Plassholder for tekst 2"/>
          <p:cNvSpPr>
            <a:spLocks noGrp="1"/>
          </p:cNvSpPr>
          <p:nvPr>
            <p:ph type="body" sz="quarter" idx="13"/>
          </p:nvPr>
        </p:nvSpPr>
        <p:spPr/>
        <p:txBody>
          <a:bodyPr/>
          <a:lstStyle/>
          <a:p>
            <a:r>
              <a:rPr lang="nb-NO" dirty="0" smtClean="0"/>
              <a:t>«</a:t>
            </a:r>
            <a:r>
              <a:rPr lang="en-US" dirty="0" smtClean="0">
                <a:solidFill>
                  <a:schemeClr val="tx2">
                    <a:lumMod val="90000"/>
                    <a:lumOff val="10000"/>
                  </a:schemeClr>
                </a:solidFill>
              </a:rPr>
              <a:t>contributes </a:t>
            </a:r>
            <a:r>
              <a:rPr lang="en-US" dirty="0">
                <a:solidFill>
                  <a:schemeClr val="tx2">
                    <a:lumMod val="90000"/>
                    <a:lumOff val="10000"/>
                  </a:schemeClr>
                </a:solidFill>
              </a:rPr>
              <a:t>to EU cyber policy</a:t>
            </a:r>
            <a:r>
              <a:rPr lang="en-US" dirty="0"/>
              <a:t>, enhances the trustworthiness of ICT products, services and processes with cybersecurity certification schemes, cooperates with Member States and EU bodies, and helps Europe prepare for the cyber challenges of </a:t>
            </a:r>
            <a:r>
              <a:rPr lang="en-US" dirty="0" smtClean="0"/>
              <a:t>tomorrow”</a:t>
            </a:r>
          </a:p>
          <a:p>
            <a:endParaRPr lang="en-US" dirty="0"/>
          </a:p>
          <a:p>
            <a:r>
              <a:rPr lang="en-US" dirty="0" err="1" smtClean="0"/>
              <a:t>Hjemlet</a:t>
            </a:r>
            <a:r>
              <a:rPr lang="en-US" dirty="0" smtClean="0"/>
              <a:t> </a:t>
            </a:r>
            <a:r>
              <a:rPr lang="en-US" dirty="0" err="1" smtClean="0"/>
              <a:t>i</a:t>
            </a:r>
            <a:r>
              <a:rPr lang="en-US" dirty="0"/>
              <a:t> </a:t>
            </a:r>
            <a:r>
              <a:rPr lang="en-US" dirty="0">
                <a:hlinkClick r:id="rId2"/>
              </a:rPr>
              <a:t>Regulation (EU) 2019/881</a:t>
            </a:r>
            <a:r>
              <a:rPr lang="en-US" dirty="0"/>
              <a:t> </a:t>
            </a:r>
            <a:r>
              <a:rPr lang="en-US" dirty="0" smtClean="0"/>
              <a:t>(</a:t>
            </a:r>
            <a:r>
              <a:rPr lang="en-US" dirty="0"/>
              <a:t>Cybersecurity Act) on ENISA (the European Union Agency for Cybersecurity) and on information and communications technology cybersecurity </a:t>
            </a:r>
            <a:r>
              <a:rPr lang="en-US" dirty="0" smtClean="0"/>
              <a:t>certification</a:t>
            </a:r>
            <a:endParaRPr lang="nb-NO" dirty="0"/>
          </a:p>
        </p:txBody>
      </p:sp>
    </p:spTree>
    <p:extLst>
      <p:ext uri="{BB962C8B-B14F-4D97-AF65-F5344CB8AC3E}">
        <p14:creationId xmlns:p14="http://schemas.microsoft.com/office/powerpoint/2010/main" val="31800283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69453" y="470934"/>
            <a:ext cx="7765875" cy="615553"/>
          </a:xfrm>
        </p:spPr>
        <p:txBody>
          <a:bodyPr/>
          <a:lstStyle/>
          <a:p>
            <a:r>
              <a:rPr lang="nb-NO" sz="2000" dirty="0" err="1" smtClean="0"/>
              <a:t>Enisa</a:t>
            </a:r>
            <a:r>
              <a:rPr lang="nb-NO" sz="2000" dirty="0" smtClean="0"/>
              <a:t> - publikasjon</a:t>
            </a:r>
            <a:r>
              <a:rPr lang="nb-NO" sz="2000" dirty="0"/>
              <a:t/>
            </a:r>
            <a:br>
              <a:rPr lang="nb-NO" sz="2000" dirty="0"/>
            </a:br>
            <a:endParaRPr lang="nb-NO" sz="2000" dirty="0"/>
          </a:p>
        </p:txBody>
      </p:sp>
      <p:sp>
        <p:nvSpPr>
          <p:cNvPr id="3" name="Plassholder for tekst 2"/>
          <p:cNvSpPr>
            <a:spLocks noGrp="1"/>
          </p:cNvSpPr>
          <p:nvPr>
            <p:ph type="body" sz="quarter" idx="13"/>
          </p:nvPr>
        </p:nvSpPr>
        <p:spPr>
          <a:xfrm>
            <a:off x="1068959" y="1427084"/>
            <a:ext cx="5976664" cy="3730108"/>
          </a:xfrm>
        </p:spPr>
        <p:txBody>
          <a:bodyPr/>
          <a:lstStyle/>
          <a:p>
            <a:endParaRPr lang="nb-NO" dirty="0"/>
          </a:p>
        </p:txBody>
      </p:sp>
      <p:pic>
        <p:nvPicPr>
          <p:cNvPr id="4" name="Bilde 3"/>
          <p:cNvPicPr>
            <a:picLocks noChangeAspect="1"/>
          </p:cNvPicPr>
          <p:nvPr/>
        </p:nvPicPr>
        <p:blipFill>
          <a:blip r:embed="rId2"/>
          <a:stretch>
            <a:fillRect/>
          </a:stretch>
        </p:blipFill>
        <p:spPr>
          <a:xfrm>
            <a:off x="776536" y="474409"/>
            <a:ext cx="5976664" cy="5057748"/>
          </a:xfrm>
          <a:prstGeom prst="rect">
            <a:avLst/>
          </a:prstGeom>
        </p:spPr>
      </p:pic>
      <p:sp>
        <p:nvSpPr>
          <p:cNvPr id="5" name="TekstSylinder 4"/>
          <p:cNvSpPr txBox="1"/>
          <p:nvPr/>
        </p:nvSpPr>
        <p:spPr>
          <a:xfrm>
            <a:off x="5529064" y="4365104"/>
            <a:ext cx="3960440" cy="2092881"/>
          </a:xfrm>
          <a:prstGeom prst="rect">
            <a:avLst/>
          </a:prstGeom>
          <a:noFill/>
        </p:spPr>
        <p:txBody>
          <a:bodyPr wrap="square" lIns="0" tIns="0" rIns="0" rtlCol="0">
            <a:spAutoFit/>
          </a:bodyPr>
          <a:lstStyle/>
          <a:p>
            <a:r>
              <a:rPr lang="en-US" i="1" dirty="0" smtClean="0">
                <a:solidFill>
                  <a:schemeClr val="bg1">
                    <a:lumMod val="50000"/>
                  </a:schemeClr>
                </a:solidFill>
              </a:rPr>
              <a:t>“This </a:t>
            </a:r>
            <a:r>
              <a:rPr lang="en-US" i="1" dirty="0">
                <a:solidFill>
                  <a:schemeClr val="tx2">
                    <a:lumMod val="90000"/>
                    <a:lumOff val="10000"/>
                  </a:schemeClr>
                </a:solidFill>
              </a:rPr>
              <a:t>document serves as a guide and provides an overview. It does not claim to be exhaustive, nor does it</a:t>
            </a:r>
            <a:r>
              <a:rPr lang="en-US" sz="2000" i="1" dirty="0">
                <a:solidFill>
                  <a:schemeClr val="tx2">
                    <a:lumMod val="90000"/>
                    <a:lumOff val="10000"/>
                  </a:schemeClr>
                </a:solidFill>
              </a:rPr>
              <a:t/>
            </a:r>
            <a:br>
              <a:rPr lang="en-US" sz="2000" i="1" dirty="0">
                <a:solidFill>
                  <a:schemeClr val="tx2">
                    <a:lumMod val="90000"/>
                    <a:lumOff val="10000"/>
                  </a:schemeClr>
                </a:solidFill>
              </a:rPr>
            </a:br>
            <a:r>
              <a:rPr lang="en-US" i="1" dirty="0">
                <a:solidFill>
                  <a:schemeClr val="tx2">
                    <a:lumMod val="90000"/>
                    <a:lumOff val="10000"/>
                  </a:schemeClr>
                </a:solidFill>
              </a:rPr>
              <a:t>claim to be an exact interpretation of the existing legal provisions</a:t>
            </a:r>
            <a:r>
              <a:rPr lang="en-US" i="1" dirty="0">
                <a:solidFill>
                  <a:schemeClr val="bg1">
                    <a:lumMod val="50000"/>
                  </a:schemeClr>
                </a:solidFill>
              </a:rPr>
              <a:t>. It should not replace the study of the relevant</a:t>
            </a:r>
            <a:r>
              <a:rPr lang="en-US" sz="2000" i="1" dirty="0">
                <a:solidFill>
                  <a:schemeClr val="bg1">
                    <a:lumMod val="50000"/>
                  </a:schemeClr>
                </a:solidFill>
              </a:rPr>
              <a:t/>
            </a:r>
            <a:br>
              <a:rPr lang="en-US" sz="2000" i="1" dirty="0">
                <a:solidFill>
                  <a:schemeClr val="bg1">
                    <a:lumMod val="50000"/>
                  </a:schemeClr>
                </a:solidFill>
              </a:rPr>
            </a:br>
            <a:r>
              <a:rPr lang="en-US" i="1" dirty="0">
                <a:solidFill>
                  <a:schemeClr val="bg1">
                    <a:lumMod val="50000"/>
                  </a:schemeClr>
                </a:solidFill>
              </a:rPr>
              <a:t>directives, laws and regulations. </a:t>
            </a:r>
            <a:r>
              <a:rPr lang="en-US" i="1" dirty="0" smtClean="0">
                <a:solidFill>
                  <a:schemeClr val="bg1">
                    <a:lumMod val="50000"/>
                  </a:schemeClr>
                </a:solidFill>
              </a:rPr>
              <a:t>“</a:t>
            </a:r>
            <a:endParaRPr lang="nb-NO" sz="2000" i="1" dirty="0" smtClean="0">
              <a:solidFill>
                <a:schemeClr val="bg1">
                  <a:lumMod val="50000"/>
                </a:schemeClr>
              </a:solidFill>
              <a:latin typeface="+mj-lt"/>
            </a:endParaRPr>
          </a:p>
        </p:txBody>
      </p:sp>
    </p:spTree>
    <p:extLst>
      <p:ext uri="{BB962C8B-B14F-4D97-AF65-F5344CB8AC3E}">
        <p14:creationId xmlns:p14="http://schemas.microsoft.com/office/powerpoint/2010/main" val="2763847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Bilde 3"/>
          <p:cNvPicPr>
            <a:picLocks noChangeAspect="1"/>
          </p:cNvPicPr>
          <p:nvPr/>
        </p:nvPicPr>
        <p:blipFill>
          <a:blip r:embed="rId2"/>
          <a:stretch>
            <a:fillRect/>
          </a:stretch>
        </p:blipFill>
        <p:spPr>
          <a:xfrm>
            <a:off x="1856657" y="548680"/>
            <a:ext cx="5788622" cy="6051476"/>
          </a:xfrm>
          <a:prstGeom prst="rect">
            <a:avLst/>
          </a:prstGeom>
        </p:spPr>
      </p:pic>
      <p:sp>
        <p:nvSpPr>
          <p:cNvPr id="3" name="Plassholder for tekst 2"/>
          <p:cNvSpPr>
            <a:spLocks noGrp="1"/>
          </p:cNvSpPr>
          <p:nvPr>
            <p:ph type="body" sz="quarter" idx="13"/>
          </p:nvPr>
        </p:nvSpPr>
        <p:spPr/>
        <p:txBody>
          <a:bodyPr/>
          <a:lstStyle/>
          <a:p>
            <a:endParaRPr lang="nb-NO" dirty="0"/>
          </a:p>
        </p:txBody>
      </p:sp>
    </p:spTree>
    <p:extLst>
      <p:ext uri="{BB962C8B-B14F-4D97-AF65-F5344CB8AC3E}">
        <p14:creationId xmlns:p14="http://schemas.microsoft.com/office/powerpoint/2010/main" val="10754899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69453" y="717155"/>
            <a:ext cx="7765875" cy="369332"/>
          </a:xfrm>
        </p:spPr>
        <p:txBody>
          <a:bodyPr/>
          <a:lstStyle/>
          <a:p>
            <a:r>
              <a:rPr lang="nb-NO" sz="2400" dirty="0" err="1" smtClean="0"/>
              <a:t>Cispe</a:t>
            </a:r>
            <a:r>
              <a:rPr lang="nb-NO" sz="2400" dirty="0" smtClean="0"/>
              <a:t> – </a:t>
            </a:r>
            <a:r>
              <a:rPr lang="nb-NO" sz="2400" dirty="0" err="1" smtClean="0"/>
              <a:t>code</a:t>
            </a:r>
            <a:r>
              <a:rPr lang="nb-NO" sz="2400" dirty="0" smtClean="0"/>
              <a:t> </a:t>
            </a:r>
            <a:r>
              <a:rPr lang="nb-NO" sz="2400" dirty="0" err="1" smtClean="0"/>
              <a:t>of</a:t>
            </a:r>
            <a:r>
              <a:rPr lang="nb-NO" sz="2400" dirty="0" smtClean="0"/>
              <a:t> </a:t>
            </a:r>
            <a:r>
              <a:rPr lang="nb-NO" sz="2400" dirty="0" err="1" smtClean="0"/>
              <a:t>conduct</a:t>
            </a:r>
            <a:r>
              <a:rPr lang="nb-NO" sz="2400" dirty="0" smtClean="0"/>
              <a:t> / </a:t>
            </a:r>
            <a:r>
              <a:rPr lang="nb-NO" sz="2400" dirty="0" err="1" smtClean="0"/>
              <a:t>adferdsnorm</a:t>
            </a:r>
            <a:endParaRPr lang="nb-NO" sz="2400" dirty="0"/>
          </a:p>
        </p:txBody>
      </p:sp>
      <p:pic>
        <p:nvPicPr>
          <p:cNvPr id="4" name="Bilde 3"/>
          <p:cNvPicPr>
            <a:picLocks noChangeAspect="1"/>
          </p:cNvPicPr>
          <p:nvPr/>
        </p:nvPicPr>
        <p:blipFill>
          <a:blip r:embed="rId2"/>
          <a:stretch>
            <a:fillRect/>
          </a:stretch>
        </p:blipFill>
        <p:spPr>
          <a:xfrm>
            <a:off x="1240629" y="620688"/>
            <a:ext cx="7423521" cy="4585767"/>
          </a:xfrm>
          <a:prstGeom prst="rect">
            <a:avLst/>
          </a:prstGeom>
        </p:spPr>
      </p:pic>
      <p:sp>
        <p:nvSpPr>
          <p:cNvPr id="3" name="Plassholder for tekst 2"/>
          <p:cNvSpPr>
            <a:spLocks noGrp="1"/>
          </p:cNvSpPr>
          <p:nvPr>
            <p:ph type="body" sz="quarter" idx="13"/>
          </p:nvPr>
        </p:nvSpPr>
        <p:spPr/>
        <p:txBody>
          <a:bodyPr/>
          <a:lstStyle/>
          <a:p>
            <a:endParaRPr lang="nb-NO" dirty="0"/>
          </a:p>
        </p:txBody>
      </p:sp>
    </p:spTree>
    <p:extLst>
      <p:ext uri="{BB962C8B-B14F-4D97-AF65-F5344CB8AC3E}">
        <p14:creationId xmlns:p14="http://schemas.microsoft.com/office/powerpoint/2010/main" val="3068325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Bilde 3"/>
          <p:cNvPicPr>
            <a:picLocks noChangeAspect="1"/>
          </p:cNvPicPr>
          <p:nvPr/>
        </p:nvPicPr>
        <p:blipFill>
          <a:blip r:embed="rId2"/>
          <a:stretch>
            <a:fillRect/>
          </a:stretch>
        </p:blipFill>
        <p:spPr>
          <a:xfrm>
            <a:off x="704528" y="-16870"/>
            <a:ext cx="8280920" cy="5695377"/>
          </a:xfrm>
          <a:prstGeom prst="rect">
            <a:avLst/>
          </a:prstGeom>
        </p:spPr>
      </p:pic>
      <p:sp>
        <p:nvSpPr>
          <p:cNvPr id="3" name="Plassholder for tekst 2"/>
          <p:cNvSpPr>
            <a:spLocks noGrp="1"/>
          </p:cNvSpPr>
          <p:nvPr>
            <p:ph type="body" sz="quarter" idx="13"/>
          </p:nvPr>
        </p:nvSpPr>
        <p:spPr/>
        <p:txBody>
          <a:bodyPr/>
          <a:lstStyle/>
          <a:p>
            <a:endParaRPr lang="nb-NO" dirty="0"/>
          </a:p>
        </p:txBody>
      </p:sp>
    </p:spTree>
    <p:extLst>
      <p:ext uri="{BB962C8B-B14F-4D97-AF65-F5344CB8AC3E}">
        <p14:creationId xmlns:p14="http://schemas.microsoft.com/office/powerpoint/2010/main" val="1790381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tekst 2"/>
          <p:cNvSpPr>
            <a:spLocks noGrp="1"/>
          </p:cNvSpPr>
          <p:nvPr>
            <p:ph type="body" sz="quarter" idx="13"/>
          </p:nvPr>
        </p:nvSpPr>
        <p:spPr/>
        <p:txBody>
          <a:bodyPr/>
          <a:lstStyle/>
          <a:p>
            <a:endParaRPr lang="en-US" dirty="0" smtClean="0"/>
          </a:p>
          <a:p>
            <a:endParaRPr lang="en-US" dirty="0"/>
          </a:p>
          <a:p>
            <a:r>
              <a:rPr lang="en-US" dirty="0" smtClean="0"/>
              <a:t>Cloud </a:t>
            </a:r>
            <a:r>
              <a:rPr lang="en-US" dirty="0"/>
              <a:t>Infrastructure Service Providers Europe is the European association of Cloud Infrastructure Service Providers that has taken the initiative to develop this </a:t>
            </a:r>
            <a:r>
              <a:rPr lang="en-US" dirty="0">
                <a:solidFill>
                  <a:schemeClr val="tx2"/>
                </a:solidFill>
              </a:rPr>
              <a:t>first European code of conduct specifically dedicated to this category of contractors </a:t>
            </a:r>
            <a:r>
              <a:rPr lang="en-US" dirty="0"/>
              <a:t>("Infrastructure as a Service" or "IaaS").</a:t>
            </a:r>
            <a:endParaRPr lang="nb-NO" dirty="0"/>
          </a:p>
        </p:txBody>
      </p:sp>
    </p:spTree>
    <p:extLst>
      <p:ext uri="{BB962C8B-B14F-4D97-AF65-F5344CB8AC3E}">
        <p14:creationId xmlns:p14="http://schemas.microsoft.com/office/powerpoint/2010/main" val="4223516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5 deler</a:t>
            </a:r>
            <a:endParaRPr lang="nb-NO" dirty="0"/>
          </a:p>
        </p:txBody>
      </p:sp>
      <p:sp>
        <p:nvSpPr>
          <p:cNvPr id="3" name="Plassholder for tekst 2"/>
          <p:cNvSpPr>
            <a:spLocks noGrp="1"/>
          </p:cNvSpPr>
          <p:nvPr>
            <p:ph type="body" sz="quarter" idx="13"/>
          </p:nvPr>
        </p:nvSpPr>
        <p:spPr/>
        <p:txBody>
          <a:bodyPr/>
          <a:lstStyle/>
          <a:p>
            <a:pPr marL="457200" indent="-457200">
              <a:buFont typeface="+mj-lt"/>
              <a:buAutoNum type="arabicPeriod"/>
            </a:pPr>
            <a:r>
              <a:rPr lang="en-US" dirty="0"/>
              <a:t>a first part that specifies the geographical and material scope of the code of conduct (in which countries it applies and what it covers);</a:t>
            </a:r>
          </a:p>
          <a:p>
            <a:pPr marL="457200" indent="-457200">
              <a:buFont typeface="+mj-lt"/>
              <a:buAutoNum type="arabicPeriod"/>
            </a:pPr>
            <a:r>
              <a:rPr lang="en-US" dirty="0"/>
              <a:t>a second part which develops the data protection requirements;</a:t>
            </a:r>
          </a:p>
          <a:p>
            <a:pPr marL="457200" indent="-457200">
              <a:buFont typeface="+mj-lt"/>
              <a:buAutoNum type="arabicPeriod"/>
            </a:pPr>
            <a:r>
              <a:rPr lang="en-US" dirty="0"/>
              <a:t>a </a:t>
            </a:r>
            <a:r>
              <a:rPr lang="en-US" dirty="0">
                <a:solidFill>
                  <a:schemeClr val="tx2"/>
                </a:solidFill>
              </a:rPr>
              <a:t>third part that addresses the requirements for transparency of security measures</a:t>
            </a:r>
            <a:r>
              <a:rPr lang="en-US" dirty="0"/>
              <a:t>;</a:t>
            </a:r>
          </a:p>
          <a:p>
            <a:pPr marL="457200" indent="-457200">
              <a:buFont typeface="+mj-lt"/>
              <a:buAutoNum type="arabicPeriod"/>
            </a:pPr>
            <a:r>
              <a:rPr lang="en-US" dirty="0"/>
              <a:t>a fourth part which specifies the modalities for adherence to the code of conduct;</a:t>
            </a:r>
          </a:p>
          <a:p>
            <a:pPr marL="457200" indent="-457200">
              <a:buFont typeface="+mj-lt"/>
              <a:buAutoNum type="arabicPeriod"/>
            </a:pPr>
            <a:r>
              <a:rPr lang="en-US" dirty="0"/>
              <a:t>a fifth part which sets out the governance of the code of conduct.</a:t>
            </a:r>
          </a:p>
        </p:txBody>
      </p:sp>
    </p:spTree>
    <p:extLst>
      <p:ext uri="{BB962C8B-B14F-4D97-AF65-F5344CB8AC3E}">
        <p14:creationId xmlns:p14="http://schemas.microsoft.com/office/powerpoint/2010/main" val="3932376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OBS – fra CNIL.fr</a:t>
            </a:r>
            <a:endParaRPr lang="nb-NO" dirty="0"/>
          </a:p>
        </p:txBody>
      </p:sp>
      <p:sp>
        <p:nvSpPr>
          <p:cNvPr id="3" name="Plassholder for tekst 2"/>
          <p:cNvSpPr>
            <a:spLocks noGrp="1"/>
          </p:cNvSpPr>
          <p:nvPr>
            <p:ph type="body" sz="quarter" idx="13"/>
          </p:nvPr>
        </p:nvSpPr>
        <p:spPr/>
        <p:txBody>
          <a:bodyPr/>
          <a:lstStyle/>
          <a:p>
            <a:endParaRPr lang="en-US" dirty="0" smtClean="0"/>
          </a:p>
          <a:p>
            <a:r>
              <a:rPr lang="en-US" dirty="0" smtClean="0"/>
              <a:t>“This </a:t>
            </a:r>
            <a:r>
              <a:rPr lang="en-US" dirty="0"/>
              <a:t>code of conduct is not intended to regulate data transfers outside the European Union. It contains a reminder of the obligations of </a:t>
            </a:r>
            <a:r>
              <a:rPr lang="en-US" dirty="0" err="1"/>
              <a:t>organisations</a:t>
            </a:r>
            <a:r>
              <a:rPr lang="en-US" dirty="0"/>
              <a:t> in this respect. In addition, </a:t>
            </a:r>
            <a:r>
              <a:rPr lang="en-US" dirty="0">
                <a:solidFill>
                  <a:schemeClr val="tx2"/>
                </a:solidFill>
              </a:rPr>
              <a:t>it provides that members of the code must offer their customers the possibility to </a:t>
            </a:r>
            <a:r>
              <a:rPr lang="en-US" b="1" dirty="0">
                <a:solidFill>
                  <a:schemeClr val="tx2"/>
                </a:solidFill>
              </a:rPr>
              <a:t>store</a:t>
            </a:r>
            <a:r>
              <a:rPr lang="en-US" dirty="0">
                <a:solidFill>
                  <a:schemeClr val="tx2"/>
                </a:solidFill>
              </a:rPr>
              <a:t> and </a:t>
            </a:r>
            <a:r>
              <a:rPr lang="en-US" b="1" dirty="0">
                <a:solidFill>
                  <a:schemeClr val="tx2"/>
                </a:solidFill>
              </a:rPr>
              <a:t>process</a:t>
            </a:r>
            <a:r>
              <a:rPr lang="en-US" dirty="0">
                <a:solidFill>
                  <a:schemeClr val="tx2"/>
                </a:solidFill>
              </a:rPr>
              <a:t> their data exclusively within the European Economic Area</a:t>
            </a:r>
            <a:r>
              <a:rPr lang="en-US" dirty="0" smtClean="0"/>
              <a:t>.”</a:t>
            </a:r>
            <a:endParaRPr lang="nb-NO" dirty="0"/>
          </a:p>
        </p:txBody>
      </p:sp>
    </p:spTree>
    <p:extLst>
      <p:ext uri="{BB962C8B-B14F-4D97-AF65-F5344CB8AC3E}">
        <p14:creationId xmlns:p14="http://schemas.microsoft.com/office/powerpoint/2010/main" val="30603122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Bilde 3"/>
          <p:cNvPicPr>
            <a:picLocks noChangeAspect="1"/>
          </p:cNvPicPr>
          <p:nvPr/>
        </p:nvPicPr>
        <p:blipFill>
          <a:blip r:embed="rId2"/>
          <a:stretch>
            <a:fillRect/>
          </a:stretch>
        </p:blipFill>
        <p:spPr>
          <a:xfrm>
            <a:off x="1069453" y="675970"/>
            <a:ext cx="8079457" cy="5477717"/>
          </a:xfrm>
          <a:prstGeom prst="rect">
            <a:avLst/>
          </a:prstGeom>
        </p:spPr>
      </p:pic>
      <p:sp>
        <p:nvSpPr>
          <p:cNvPr id="3" name="Plassholder for tekst 2"/>
          <p:cNvSpPr>
            <a:spLocks noGrp="1"/>
          </p:cNvSpPr>
          <p:nvPr>
            <p:ph type="body" sz="quarter" idx="13"/>
          </p:nvPr>
        </p:nvSpPr>
        <p:spPr/>
        <p:txBody>
          <a:bodyPr/>
          <a:lstStyle/>
          <a:p>
            <a:endParaRPr lang="nb-NO" dirty="0"/>
          </a:p>
        </p:txBody>
      </p:sp>
    </p:spTree>
    <p:extLst>
      <p:ext uri="{BB962C8B-B14F-4D97-AF65-F5344CB8AC3E}">
        <p14:creationId xmlns:p14="http://schemas.microsoft.com/office/powerpoint/2010/main" val="39511452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Kontroll</a:t>
            </a:r>
            <a:endParaRPr lang="nb-NO" dirty="0"/>
          </a:p>
        </p:txBody>
      </p:sp>
      <p:sp>
        <p:nvSpPr>
          <p:cNvPr id="3" name="Plassholder for tekst 2"/>
          <p:cNvSpPr>
            <a:spLocks noGrp="1"/>
          </p:cNvSpPr>
          <p:nvPr>
            <p:ph type="body" sz="quarter" idx="13"/>
          </p:nvPr>
        </p:nvSpPr>
        <p:spPr/>
        <p:txBody>
          <a:bodyPr/>
          <a:lstStyle/>
          <a:p>
            <a:r>
              <a:rPr lang="en-US" dirty="0" smtClean="0"/>
              <a:t>“The </a:t>
            </a:r>
            <a:r>
              <a:rPr lang="en-US" dirty="0"/>
              <a:t>effectiveness of the code of conduct is ensured by the intervention of </a:t>
            </a:r>
            <a:r>
              <a:rPr lang="en-US" dirty="0">
                <a:solidFill>
                  <a:schemeClr val="tx2"/>
                </a:solidFill>
              </a:rPr>
              <a:t>a body in charge of monitoring the proper application of the code </a:t>
            </a:r>
            <a:r>
              <a:rPr lang="en-US" dirty="0"/>
              <a:t>and which will be accredited by the competent supervisory authority</a:t>
            </a:r>
            <a:r>
              <a:rPr lang="en-US" dirty="0" smtClean="0"/>
              <a:t>.” </a:t>
            </a:r>
            <a:endParaRPr lang="nb-NO" dirty="0" smtClean="0"/>
          </a:p>
          <a:p>
            <a:endParaRPr lang="nb-NO" sz="900" dirty="0"/>
          </a:p>
          <a:p>
            <a:r>
              <a:rPr lang="nb-NO" dirty="0" smtClean="0"/>
              <a:t>..og..</a:t>
            </a:r>
          </a:p>
          <a:p>
            <a:endParaRPr lang="nb-NO" sz="1050" dirty="0"/>
          </a:p>
          <a:p>
            <a:r>
              <a:rPr lang="en-US" b="1" dirty="0" smtClean="0"/>
              <a:t>“Caution</a:t>
            </a:r>
            <a:endParaRPr lang="en-US" dirty="0"/>
          </a:p>
          <a:p>
            <a:r>
              <a:rPr lang="en-US" dirty="0"/>
              <a:t>Adherence to a code of conduct does not mean compliance with the GDPR. Indeed, the approval of the code of conduct by the CNIL is without prejudice of the application that will be made in practice by the members</a:t>
            </a:r>
            <a:r>
              <a:rPr lang="en-US" dirty="0" smtClean="0"/>
              <a:t>.”</a:t>
            </a:r>
            <a:endParaRPr lang="en-US" dirty="0"/>
          </a:p>
          <a:p>
            <a:endParaRPr lang="nb-NO" dirty="0"/>
          </a:p>
        </p:txBody>
      </p:sp>
    </p:spTree>
    <p:extLst>
      <p:ext uri="{BB962C8B-B14F-4D97-AF65-F5344CB8AC3E}">
        <p14:creationId xmlns:p14="http://schemas.microsoft.com/office/powerpoint/2010/main" val="2419343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14">
            <a:extLst>
              <a:ext uri="{FF2B5EF4-FFF2-40B4-BE49-F238E27FC236}">
                <a16:creationId xmlns:a16="http://schemas.microsoft.com/office/drawing/2014/main" id="{7D8D365C-0AC4-479E-BEA6-4E6B0E11C3C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026" t="13356" r="-3416" b="50000"/>
          <a:stretch/>
        </p:blipFill>
        <p:spPr>
          <a:xfrm>
            <a:off x="-15552" y="0"/>
            <a:ext cx="9937104" cy="3140968"/>
          </a:xfrm>
          <a:prstGeom prst="rect">
            <a:avLst/>
          </a:prstGeom>
        </p:spPr>
      </p:pic>
      <p:sp>
        <p:nvSpPr>
          <p:cNvPr id="10" name="Plassholder for tekst 3">
            <a:extLst>
              <a:ext uri="{FF2B5EF4-FFF2-40B4-BE49-F238E27FC236}">
                <a16:creationId xmlns:a16="http://schemas.microsoft.com/office/drawing/2014/main" id="{D5DEC91D-629E-4EAA-A07A-24EFCE255218}"/>
              </a:ext>
            </a:extLst>
          </p:cNvPr>
          <p:cNvSpPr>
            <a:spLocks noGrp="1"/>
          </p:cNvSpPr>
          <p:nvPr>
            <p:ph type="body" sz="quarter" idx="13"/>
          </p:nvPr>
        </p:nvSpPr>
        <p:spPr>
          <a:xfrm>
            <a:off x="3627139" y="4509120"/>
            <a:ext cx="2467969" cy="2792931"/>
          </a:xfrm>
        </p:spPr>
        <p:txBody>
          <a:bodyPr/>
          <a:lstStyle/>
          <a:p>
            <a:pPr marL="0" indent="0">
              <a:spcBef>
                <a:spcPts val="300"/>
              </a:spcBef>
              <a:buNone/>
            </a:pPr>
            <a:r>
              <a:rPr lang="nb-NO" sz="1200" b="1" dirty="0"/>
              <a:t>Partner/</a:t>
            </a:r>
            <a:r>
              <a:rPr lang="nb-NO" sz="1200" b="1" dirty="0" err="1"/>
              <a:t>lawyer</a:t>
            </a:r>
            <a:r>
              <a:rPr lang="nb-NO" sz="1200" b="1" dirty="0"/>
              <a:t>, </a:t>
            </a:r>
          </a:p>
          <a:p>
            <a:pPr marL="0" indent="0">
              <a:spcBef>
                <a:spcPts val="300"/>
              </a:spcBef>
              <a:buNone/>
            </a:pPr>
            <a:r>
              <a:rPr lang="nb-NO" sz="1200" b="1" dirty="0"/>
              <a:t>Head </a:t>
            </a:r>
            <a:r>
              <a:rPr lang="nb-NO" sz="1200" b="1" dirty="0" err="1"/>
              <a:t>of</a:t>
            </a:r>
            <a:r>
              <a:rPr lang="nb-NO" sz="1200" b="1" dirty="0"/>
              <a:t> </a:t>
            </a:r>
            <a:r>
              <a:rPr lang="nb-NO" sz="1200" b="1" dirty="0" err="1" smtClean="0"/>
              <a:t>privacy</a:t>
            </a:r>
            <a:r>
              <a:rPr lang="nb-NO" sz="1200" b="1" dirty="0" smtClean="0"/>
              <a:t> </a:t>
            </a:r>
            <a:r>
              <a:rPr lang="nb-NO" sz="1200" b="1" dirty="0"/>
              <a:t>&amp; </a:t>
            </a:r>
            <a:r>
              <a:rPr lang="nb-NO" sz="1200" b="1" dirty="0" err="1"/>
              <a:t>information</a:t>
            </a:r>
            <a:r>
              <a:rPr lang="nb-NO" sz="1200" b="1" dirty="0"/>
              <a:t> </a:t>
            </a:r>
            <a:r>
              <a:rPr lang="nb-NO" sz="1200" b="1" dirty="0" err="1"/>
              <a:t>security</a:t>
            </a:r>
            <a:r>
              <a:rPr lang="nb-NO" sz="1200" b="1" dirty="0"/>
              <a:t> </a:t>
            </a:r>
          </a:p>
          <a:p>
            <a:pPr marL="0" indent="0">
              <a:spcBef>
                <a:spcPts val="300"/>
              </a:spcBef>
              <a:buNone/>
            </a:pPr>
            <a:r>
              <a:rPr lang="nb-NO" sz="1200" dirty="0"/>
              <a:t>m: +47 900 51 011</a:t>
            </a:r>
          </a:p>
          <a:p>
            <a:pPr marL="0" indent="0">
              <a:spcBef>
                <a:spcPts val="300"/>
              </a:spcBef>
              <a:buNone/>
            </a:pPr>
            <a:r>
              <a:rPr lang="nb-NO" sz="1200" dirty="0"/>
              <a:t>d:  +47 23 01 18 29</a:t>
            </a:r>
          </a:p>
          <a:p>
            <a:pPr marL="0" indent="0">
              <a:spcBef>
                <a:spcPts val="300"/>
              </a:spcBef>
              <a:buNone/>
            </a:pPr>
            <a:r>
              <a:rPr lang="nb-NO" sz="1200" dirty="0"/>
              <a:t>eva.jarbekk@schjodt.com</a:t>
            </a:r>
          </a:p>
        </p:txBody>
      </p:sp>
      <p:pic>
        <p:nvPicPr>
          <p:cNvPr id="11" name="Plassholder for bilde 12">
            <a:extLst>
              <a:ext uri="{FF2B5EF4-FFF2-40B4-BE49-F238E27FC236}">
                <a16:creationId xmlns:a16="http://schemas.microsoft.com/office/drawing/2014/main" id="{BDEA3AC8-F76E-4F67-8E2B-9211D13F8DC6}"/>
              </a:ext>
            </a:extLst>
          </p:cNvPr>
          <p:cNvPicPr>
            <a:picLocks noGrp="1" noChangeAspect="1"/>
          </p:cNvPicPr>
          <p:nvPr>
            <p:ph type="pic" sz="quarter" idx="17"/>
          </p:nvPr>
        </p:nvPicPr>
        <p:blipFill rotWithShape="1">
          <a:blip r:embed="rId3">
            <a:extLst>
              <a:ext uri="{28A0092B-C50C-407E-A947-70E740481C1C}">
                <a14:useLocalDpi xmlns:a14="http://schemas.microsoft.com/office/drawing/2010/main" val="0"/>
              </a:ext>
            </a:extLst>
          </a:blip>
          <a:srcRect t="2318" b="16667"/>
          <a:stretch/>
        </p:blipFill>
        <p:spPr>
          <a:xfrm>
            <a:off x="3460595" y="1822494"/>
            <a:ext cx="2304257" cy="2240179"/>
          </a:xfrm>
        </p:spPr>
      </p:pic>
      <p:sp>
        <p:nvSpPr>
          <p:cNvPr id="12" name="Plassholder for tekst 7">
            <a:extLst>
              <a:ext uri="{FF2B5EF4-FFF2-40B4-BE49-F238E27FC236}">
                <a16:creationId xmlns:a16="http://schemas.microsoft.com/office/drawing/2014/main" id="{FEB5C4AA-B024-4FBD-B064-F4799794E31A}"/>
              </a:ext>
            </a:extLst>
          </p:cNvPr>
          <p:cNvSpPr txBox="1">
            <a:spLocks/>
          </p:cNvSpPr>
          <p:nvPr/>
        </p:nvSpPr>
        <p:spPr>
          <a:xfrm>
            <a:off x="3532603" y="4062673"/>
            <a:ext cx="2468036" cy="491976"/>
          </a:xfrm>
          <a:prstGeom prst="rect">
            <a:avLst/>
          </a:prstGeom>
        </p:spPr>
        <p:txBody>
          <a:bodyPr/>
          <a:lstStyle>
            <a:lvl1pPr marL="129798" indent="-129798" algn="l" defTabSz="957858" rtl="0" eaLnBrk="1" latinLnBrk="0" hangingPunct="1">
              <a:spcBef>
                <a:spcPts val="1105"/>
              </a:spcBef>
              <a:buFont typeface="Arial" pitchFamily="34" charset="0"/>
              <a:buChar char="•"/>
              <a:defRPr sz="2400" kern="1200">
                <a:solidFill>
                  <a:schemeClr val="accent6"/>
                </a:solidFill>
                <a:latin typeface="+mj-lt"/>
                <a:ea typeface="+mn-ea"/>
                <a:cs typeface="+mn-cs"/>
              </a:defRPr>
            </a:lvl1pPr>
            <a:lvl2pPr marL="528547" indent="-171895" algn="l" defTabSz="957858" rtl="0" eaLnBrk="1" latinLnBrk="0" hangingPunct="1">
              <a:spcBef>
                <a:spcPts val="1105"/>
              </a:spcBef>
              <a:buFont typeface="Arial" pitchFamily="34" charset="0"/>
              <a:buChar char="–"/>
              <a:defRPr sz="1500" kern="1200">
                <a:solidFill>
                  <a:srgbClr val="9D9D9D"/>
                </a:solidFill>
                <a:latin typeface="+mj-lt"/>
                <a:ea typeface="+mn-ea"/>
                <a:cs typeface="+mn-cs"/>
              </a:defRPr>
            </a:lvl2pPr>
            <a:lvl3pPr marL="857136" indent="-167218" algn="l" defTabSz="957858" rtl="0" eaLnBrk="1" latinLnBrk="0" hangingPunct="1">
              <a:spcBef>
                <a:spcPts val="1105"/>
              </a:spcBef>
              <a:buFont typeface="Arial" pitchFamily="34" charset="0"/>
              <a:buChar char="•"/>
              <a:defRPr sz="1300" kern="1200">
                <a:solidFill>
                  <a:srgbClr val="9D9D9D"/>
                </a:solidFill>
                <a:latin typeface="+mj-lt"/>
                <a:ea typeface="+mn-ea"/>
                <a:cs typeface="+mn-cs"/>
              </a:defRPr>
            </a:lvl3pPr>
            <a:lvl4pPr marL="1186893" indent="-170725" algn="l" defTabSz="957858" rtl="0" eaLnBrk="1" latinLnBrk="0" hangingPunct="1">
              <a:spcBef>
                <a:spcPts val="1105"/>
              </a:spcBef>
              <a:buFont typeface="Arial" pitchFamily="34" charset="0"/>
              <a:buChar char="–"/>
              <a:defRPr sz="1300" kern="1200">
                <a:solidFill>
                  <a:srgbClr val="9D9D9D"/>
                </a:solidFill>
                <a:latin typeface="+mj-lt"/>
                <a:ea typeface="+mn-ea"/>
                <a:cs typeface="+mn-cs"/>
              </a:defRPr>
            </a:lvl4pPr>
            <a:lvl5pPr marL="1515481" indent="-166048" algn="l" defTabSz="957858" rtl="0" eaLnBrk="1" latinLnBrk="0" hangingPunct="1">
              <a:spcBef>
                <a:spcPts val="1105"/>
              </a:spcBef>
              <a:buFont typeface="Arial" pitchFamily="34" charset="0"/>
              <a:buChar char="»"/>
              <a:defRPr sz="1300" kern="1200">
                <a:solidFill>
                  <a:srgbClr val="9D9D9D"/>
                </a:solidFill>
                <a:latin typeface="+mj-lt"/>
                <a:ea typeface="+mn-ea"/>
                <a:cs typeface="+mn-cs"/>
              </a:defRPr>
            </a:lvl5pPr>
            <a:lvl6pPr marL="2634110" indent="-239464" algn="l" defTabSz="95785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3040" indent="-239464" algn="l" defTabSz="95785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969" indent="-239464" algn="l" defTabSz="95785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70898" indent="-239464" algn="l" defTabSz="957858"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nb-NO" dirty="0">
                <a:solidFill>
                  <a:schemeClr val="accent1"/>
                </a:solidFill>
              </a:rPr>
              <a:t>Eva Jarbekk</a:t>
            </a:r>
          </a:p>
        </p:txBody>
      </p:sp>
    </p:spTree>
    <p:extLst>
      <p:ext uri="{BB962C8B-B14F-4D97-AF65-F5344CB8AC3E}">
        <p14:creationId xmlns:p14="http://schemas.microsoft.com/office/powerpoint/2010/main" val="1670262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69453" y="717155"/>
            <a:ext cx="7765875" cy="369332"/>
          </a:xfrm>
        </p:spPr>
        <p:txBody>
          <a:bodyPr/>
          <a:lstStyle/>
          <a:p>
            <a:r>
              <a:rPr lang="nb-NO" sz="2400" dirty="0"/>
              <a:t>Østerrikes første </a:t>
            </a:r>
            <a:r>
              <a:rPr lang="nb-NO" sz="2400" dirty="0" smtClean="0"/>
              <a:t>avgjørelse – januar 2022</a:t>
            </a:r>
            <a:endParaRPr lang="nb-NO" sz="2400" dirty="0"/>
          </a:p>
        </p:txBody>
      </p:sp>
      <p:sp>
        <p:nvSpPr>
          <p:cNvPr id="3" name="Plassholder for tekst 2"/>
          <p:cNvSpPr>
            <a:spLocks noGrp="1"/>
          </p:cNvSpPr>
          <p:nvPr>
            <p:ph type="body" sz="quarter" idx="13"/>
          </p:nvPr>
        </p:nvSpPr>
        <p:spPr/>
        <p:txBody>
          <a:bodyPr/>
          <a:lstStyle/>
          <a:p>
            <a:r>
              <a:rPr lang="nb-NO" sz="2000" b="1" dirty="0" smtClean="0">
                <a:solidFill>
                  <a:schemeClr val="tx2"/>
                </a:solidFill>
              </a:rPr>
              <a:t>Google</a:t>
            </a:r>
            <a:r>
              <a:rPr lang="nb-NO" sz="2000" dirty="0" smtClean="0"/>
              <a:t>: ikke mulig </a:t>
            </a:r>
            <a:r>
              <a:rPr lang="nb-NO" sz="2000" dirty="0"/>
              <a:t>å identifisere sluttbrukeren </a:t>
            </a:r>
            <a:r>
              <a:rPr lang="nb-NO" sz="2000" dirty="0" smtClean="0"/>
              <a:t>- ikke personopplysninger.  Lite </a:t>
            </a:r>
            <a:r>
              <a:rPr lang="nb-NO" sz="2000" dirty="0"/>
              <a:t>sannsynlig at </a:t>
            </a:r>
            <a:r>
              <a:rPr lang="nb-NO" sz="2000" dirty="0" smtClean="0"/>
              <a:t>et individ får sine opplysninger </a:t>
            </a:r>
            <a:r>
              <a:rPr lang="nb-NO" sz="2000" dirty="0"/>
              <a:t>utlevert til </a:t>
            </a:r>
            <a:r>
              <a:rPr lang="nb-NO" sz="2000" dirty="0" smtClean="0"/>
              <a:t>NSA. Risikobasert tilnærming tilsier OK.</a:t>
            </a:r>
          </a:p>
          <a:p>
            <a:endParaRPr lang="nb-NO" sz="2000" dirty="0"/>
          </a:p>
          <a:p>
            <a:r>
              <a:rPr lang="nb-NO" sz="2000" b="1" dirty="0" smtClean="0">
                <a:solidFill>
                  <a:schemeClr val="tx2"/>
                </a:solidFill>
              </a:rPr>
              <a:t>Tilsynet</a:t>
            </a:r>
            <a:r>
              <a:rPr lang="nb-NO" sz="2000" dirty="0" smtClean="0"/>
              <a:t>: Kombinasjonen </a:t>
            </a:r>
            <a:r>
              <a:rPr lang="nb-NO" sz="2000" dirty="0"/>
              <a:t>av </a:t>
            </a:r>
            <a:r>
              <a:rPr lang="nb-NO" sz="2000" dirty="0" smtClean="0"/>
              <a:t>identifikatorene, IP-adresser og at </a:t>
            </a:r>
            <a:r>
              <a:rPr lang="nb-NO" sz="2000" dirty="0"/>
              <a:t>Google </a:t>
            </a:r>
            <a:r>
              <a:rPr lang="nb-NO" sz="2000" dirty="0" smtClean="0"/>
              <a:t>kan koble informasjon til brukerens Google-konto – er lik personopplysninger</a:t>
            </a:r>
            <a:r>
              <a:rPr lang="nb-NO" sz="2000" dirty="0"/>
              <a:t>. </a:t>
            </a:r>
          </a:p>
          <a:p>
            <a:r>
              <a:rPr lang="nb-NO" sz="2000" dirty="0" smtClean="0"/>
              <a:t>FISA 702 gjelder for Google, ikke </a:t>
            </a:r>
            <a:r>
              <a:rPr lang="nb-NO" sz="2000" dirty="0"/>
              <a:t>gode nok tiltak</a:t>
            </a:r>
          </a:p>
          <a:p>
            <a:r>
              <a:rPr lang="nb-NO" sz="2000" dirty="0"/>
              <a:t>Overføringen </a:t>
            </a:r>
            <a:r>
              <a:rPr lang="nb-NO" sz="2000" dirty="0" smtClean="0"/>
              <a:t>til </a:t>
            </a:r>
            <a:r>
              <a:rPr lang="nb-NO" sz="2000" dirty="0"/>
              <a:t>USA </a:t>
            </a:r>
            <a:r>
              <a:rPr lang="nb-NO" sz="2000" dirty="0" smtClean="0"/>
              <a:t>i </a:t>
            </a:r>
            <a:r>
              <a:rPr lang="nb-NO" sz="2000" dirty="0"/>
              <a:t>strid med </a:t>
            </a:r>
            <a:r>
              <a:rPr lang="nb-NO" sz="2000" dirty="0" smtClean="0"/>
              <a:t>GDPR </a:t>
            </a:r>
            <a:r>
              <a:rPr lang="nb-NO" sz="2000" dirty="0"/>
              <a:t>kapittel </a:t>
            </a:r>
            <a:r>
              <a:rPr lang="nb-NO" sz="2000" dirty="0" smtClean="0"/>
              <a:t>V </a:t>
            </a:r>
            <a:endParaRPr lang="nb-NO" sz="2000" dirty="0"/>
          </a:p>
          <a:p>
            <a:r>
              <a:rPr lang="nb-NO" sz="2000" dirty="0" smtClean="0"/>
              <a:t>Vedtak: rett praksis, eller stopp </a:t>
            </a:r>
            <a:r>
              <a:rPr lang="nb-NO" sz="2000" dirty="0"/>
              <a:t>– ingen bot</a:t>
            </a:r>
          </a:p>
          <a:p>
            <a:endParaRPr lang="nb-NO" dirty="0" smtClean="0"/>
          </a:p>
          <a:p>
            <a:endParaRPr lang="nb-NO" dirty="0"/>
          </a:p>
        </p:txBody>
      </p:sp>
    </p:spTree>
    <p:extLst>
      <p:ext uri="{BB962C8B-B14F-4D97-AF65-F5344CB8AC3E}">
        <p14:creationId xmlns:p14="http://schemas.microsoft.com/office/powerpoint/2010/main" val="40414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EDPS – januar 2022 – NOYB complaint</a:t>
            </a:r>
            <a:endParaRPr lang="nb-NO" dirty="0"/>
          </a:p>
        </p:txBody>
      </p:sp>
      <p:sp>
        <p:nvSpPr>
          <p:cNvPr id="3" name="Plassholder for tekst 2"/>
          <p:cNvSpPr>
            <a:spLocks noGrp="1"/>
          </p:cNvSpPr>
          <p:nvPr>
            <p:ph type="body" sz="quarter" idx="13"/>
          </p:nvPr>
        </p:nvSpPr>
        <p:spPr>
          <a:xfrm>
            <a:off x="1136576" y="1484784"/>
            <a:ext cx="7766875" cy="4414500"/>
          </a:xfrm>
        </p:spPr>
        <p:txBody>
          <a:bodyPr/>
          <a:lstStyle/>
          <a:p>
            <a:r>
              <a:rPr lang="en-US" dirty="0" smtClean="0"/>
              <a:t>Om EU-</a:t>
            </a:r>
            <a:r>
              <a:rPr lang="en-US" dirty="0" err="1" smtClean="0"/>
              <a:t>parlamentets</a:t>
            </a:r>
            <a:r>
              <a:rPr lang="en-US" dirty="0" smtClean="0"/>
              <a:t> COVID test </a:t>
            </a:r>
            <a:r>
              <a:rPr lang="en-US" dirty="0" err="1" smtClean="0"/>
              <a:t>webside</a:t>
            </a:r>
            <a:r>
              <a:rPr lang="en-US" dirty="0" smtClean="0"/>
              <a:t> – GA og Stripe</a:t>
            </a:r>
          </a:p>
          <a:p>
            <a:endParaRPr lang="en-US" dirty="0" smtClean="0"/>
          </a:p>
          <a:p>
            <a:r>
              <a:rPr lang="en-US" dirty="0" err="1" smtClean="0"/>
              <a:t>Ikke</a:t>
            </a:r>
            <a:r>
              <a:rPr lang="en-US" dirty="0" smtClean="0"/>
              <a:t> “adequate </a:t>
            </a:r>
            <a:r>
              <a:rPr lang="en-US" dirty="0"/>
              <a:t>level of </a:t>
            </a:r>
            <a:r>
              <a:rPr lang="en-US" dirty="0" smtClean="0"/>
              <a:t>protection” </a:t>
            </a:r>
            <a:r>
              <a:rPr lang="en-US" dirty="0"/>
              <a:t>for the </a:t>
            </a:r>
            <a:r>
              <a:rPr lang="en-US" dirty="0" smtClean="0"/>
              <a:t>data: "</a:t>
            </a:r>
            <a:r>
              <a:rPr lang="en-US" i="1" dirty="0"/>
              <a:t>the Parliament provided no documentation, evidence or other information regarding the contractual, technical or </a:t>
            </a:r>
            <a:r>
              <a:rPr lang="en-US" i="1" dirty="0" err="1"/>
              <a:t>organisational</a:t>
            </a:r>
            <a:r>
              <a:rPr lang="en-US" i="1" dirty="0"/>
              <a:t> measures in place to ensure an essentially equivalent level of protection to the personal data transferred to the US in the context of the use of cookies on the website</a:t>
            </a:r>
            <a:r>
              <a:rPr lang="en-US" dirty="0" smtClean="0"/>
              <a:t>.“</a:t>
            </a:r>
          </a:p>
          <a:p>
            <a:endParaRPr lang="en-US" dirty="0"/>
          </a:p>
          <a:p>
            <a:r>
              <a:rPr lang="en-US" dirty="0" err="1" smtClean="0"/>
              <a:t>Ikke</a:t>
            </a:r>
            <a:r>
              <a:rPr lang="en-US" dirty="0" smtClean="0"/>
              <a:t> bot – “comply” og </a:t>
            </a:r>
            <a:r>
              <a:rPr lang="en-US" dirty="0" err="1" smtClean="0"/>
              <a:t>reprimande</a:t>
            </a:r>
            <a:endParaRPr lang="en-US" dirty="0" smtClean="0"/>
          </a:p>
          <a:p>
            <a:endParaRPr lang="nb-NO" dirty="0"/>
          </a:p>
        </p:txBody>
      </p:sp>
    </p:spTree>
    <p:extLst>
      <p:ext uri="{BB962C8B-B14F-4D97-AF65-F5344CB8AC3E}">
        <p14:creationId xmlns:p14="http://schemas.microsoft.com/office/powerpoint/2010/main" val="558472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69453" y="717155"/>
            <a:ext cx="7765875" cy="369332"/>
          </a:xfrm>
        </p:spPr>
        <p:txBody>
          <a:bodyPr/>
          <a:lstStyle/>
          <a:p>
            <a:r>
              <a:rPr lang="nb-NO" sz="2400" dirty="0" smtClean="0"/>
              <a:t>Frankrikes avgjørelse – april 2022</a:t>
            </a:r>
            <a:endParaRPr lang="nb-NO" sz="2400" dirty="0"/>
          </a:p>
        </p:txBody>
      </p:sp>
      <p:sp>
        <p:nvSpPr>
          <p:cNvPr id="3" name="Plassholder for tekst 2"/>
          <p:cNvSpPr>
            <a:spLocks noGrp="1"/>
          </p:cNvSpPr>
          <p:nvPr>
            <p:ph type="body" sz="quarter" idx="13"/>
          </p:nvPr>
        </p:nvSpPr>
        <p:spPr/>
        <p:txBody>
          <a:bodyPr/>
          <a:lstStyle/>
          <a:p>
            <a:r>
              <a:rPr lang="nb-NO" sz="2000" dirty="0"/>
              <a:t>3 selskaper innklaget</a:t>
            </a:r>
          </a:p>
          <a:p>
            <a:endParaRPr lang="nb-NO" sz="2000" b="1" dirty="0">
              <a:solidFill>
                <a:schemeClr val="tx2"/>
              </a:solidFill>
            </a:endParaRPr>
          </a:p>
          <a:p>
            <a:r>
              <a:rPr lang="nb-NO" sz="2000" b="1" dirty="0" smtClean="0">
                <a:solidFill>
                  <a:schemeClr val="tx2"/>
                </a:solidFill>
              </a:rPr>
              <a:t>Tilsynet: </a:t>
            </a:r>
            <a:r>
              <a:rPr lang="nb-NO" sz="2000" dirty="0"/>
              <a:t>«</a:t>
            </a:r>
            <a:r>
              <a:rPr lang="nb-NO" sz="2000" dirty="0" err="1"/>
              <a:t>Additional</a:t>
            </a:r>
            <a:r>
              <a:rPr lang="nb-NO" sz="2000" dirty="0"/>
              <a:t> </a:t>
            </a:r>
            <a:r>
              <a:rPr lang="nb-NO" sz="2000" dirty="0" err="1"/>
              <a:t>measures</a:t>
            </a:r>
            <a:r>
              <a:rPr lang="nb-NO" sz="2000" dirty="0"/>
              <a:t>» </a:t>
            </a:r>
            <a:r>
              <a:rPr lang="nb-NO" sz="2000" dirty="0" smtClean="0"/>
              <a:t>(som for den første saken i Østerrike) fra </a:t>
            </a:r>
            <a:r>
              <a:rPr lang="nb-NO" sz="2000" dirty="0"/>
              <a:t>Google var ikke tilstrekkelig fordi man </a:t>
            </a:r>
            <a:r>
              <a:rPr lang="nb-NO" sz="2000" dirty="0">
                <a:solidFill>
                  <a:schemeClr val="tx2"/>
                </a:solidFill>
              </a:rPr>
              <a:t>ikke kunne sikre at etterretning får tilgang </a:t>
            </a:r>
            <a:r>
              <a:rPr lang="nb-NO" sz="2000" dirty="0"/>
              <a:t>til </a:t>
            </a:r>
            <a:r>
              <a:rPr lang="nb-NO" sz="2000" dirty="0" smtClean="0"/>
              <a:t>opplysningene</a:t>
            </a:r>
          </a:p>
          <a:p>
            <a:endParaRPr lang="nb-NO" sz="2000" dirty="0"/>
          </a:p>
          <a:p>
            <a:r>
              <a:rPr lang="nb-NO" sz="2000" dirty="0" smtClean="0"/>
              <a:t>Vedtak: </a:t>
            </a:r>
            <a:r>
              <a:rPr lang="nb-NO" sz="2000" dirty="0" err="1" smtClean="0"/>
              <a:t>Comply</a:t>
            </a:r>
            <a:r>
              <a:rPr lang="nb-NO" sz="2000" dirty="0" smtClean="0"/>
              <a:t> – ingen bot</a:t>
            </a:r>
            <a:endParaRPr lang="nb-NO" sz="2000" dirty="0"/>
          </a:p>
          <a:p>
            <a:endParaRPr lang="nb-NO" sz="2000" b="1" dirty="0" smtClean="0">
              <a:solidFill>
                <a:schemeClr val="tx2"/>
              </a:solidFill>
            </a:endParaRPr>
          </a:p>
          <a:p>
            <a:endParaRPr lang="nb-NO" dirty="0"/>
          </a:p>
        </p:txBody>
      </p:sp>
    </p:spTree>
    <p:extLst>
      <p:ext uri="{BB962C8B-B14F-4D97-AF65-F5344CB8AC3E}">
        <p14:creationId xmlns:p14="http://schemas.microsoft.com/office/powerpoint/2010/main" val="2455743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69453" y="717155"/>
            <a:ext cx="7765875" cy="369332"/>
          </a:xfrm>
        </p:spPr>
        <p:txBody>
          <a:bodyPr/>
          <a:lstStyle/>
          <a:p>
            <a:r>
              <a:rPr lang="nb-NO" sz="2400" dirty="0"/>
              <a:t>Østerrikes </a:t>
            </a:r>
            <a:r>
              <a:rPr lang="nb-NO" sz="2400" dirty="0" smtClean="0"/>
              <a:t>andre avgjørelse – mai 2022</a:t>
            </a:r>
            <a:endParaRPr lang="nb-NO" sz="2400" dirty="0"/>
          </a:p>
        </p:txBody>
      </p:sp>
      <p:sp>
        <p:nvSpPr>
          <p:cNvPr id="3" name="Plassholder for tekst 2"/>
          <p:cNvSpPr>
            <a:spLocks noGrp="1"/>
          </p:cNvSpPr>
          <p:nvPr>
            <p:ph type="body" sz="quarter" idx="13"/>
          </p:nvPr>
        </p:nvSpPr>
        <p:spPr/>
        <p:txBody>
          <a:bodyPr/>
          <a:lstStyle/>
          <a:p>
            <a:r>
              <a:rPr lang="en-GB" sz="1800" dirty="0" smtClean="0"/>
              <a:t>DSA rejected </a:t>
            </a:r>
            <a:r>
              <a:rPr lang="en-GB" sz="1800" dirty="0"/>
              <a:t>Google’s arguments that websites could activate IP anonymization when using </a:t>
            </a:r>
            <a:r>
              <a:rPr lang="en-GB" sz="1800" dirty="0" smtClean="0"/>
              <a:t>Google</a:t>
            </a:r>
            <a:r>
              <a:rPr lang="en-GB" sz="1800" dirty="0"/>
              <a:t> Analytics to effectively protect the transferred data from </a:t>
            </a:r>
            <a:r>
              <a:rPr lang="en-GB" sz="1800" dirty="0" smtClean="0"/>
              <a:t>surveillance</a:t>
            </a:r>
          </a:p>
          <a:p>
            <a:endParaRPr lang="en-GB" sz="1800" b="1" dirty="0"/>
          </a:p>
          <a:p>
            <a:r>
              <a:rPr lang="en-GB" sz="1800" dirty="0" smtClean="0"/>
              <a:t>Two</a:t>
            </a:r>
            <a:r>
              <a:rPr lang="en-GB" sz="1800" b="1" dirty="0" smtClean="0"/>
              <a:t> </a:t>
            </a:r>
            <a:r>
              <a:rPr lang="en-GB" sz="1800" dirty="0"/>
              <a:t>reasons: </a:t>
            </a:r>
            <a:endParaRPr lang="en-GB" sz="1800" dirty="0"/>
          </a:p>
          <a:p>
            <a:pPr marL="342900" indent="-342900">
              <a:buFont typeface="+mj-lt"/>
              <a:buAutoNum type="arabicPeriod"/>
            </a:pPr>
            <a:r>
              <a:rPr lang="en-GB" sz="1800" dirty="0" smtClean="0"/>
              <a:t>Google</a:t>
            </a:r>
            <a:r>
              <a:rPr lang="en-GB" sz="1800" dirty="0"/>
              <a:t>’ IP </a:t>
            </a:r>
            <a:r>
              <a:rPr lang="en-GB" sz="1800" dirty="0" err="1"/>
              <a:t>anonymisation</a:t>
            </a:r>
            <a:r>
              <a:rPr lang="en-GB" sz="1800" dirty="0"/>
              <a:t> only affects the IP address as such. </a:t>
            </a:r>
            <a:r>
              <a:rPr lang="en-GB" sz="1800" dirty="0"/>
              <a:t>Data such as </a:t>
            </a:r>
            <a:r>
              <a:rPr lang="en-GB" sz="1800" dirty="0">
                <a:solidFill>
                  <a:schemeClr val="tx2"/>
                </a:solidFill>
              </a:rPr>
              <a:t>online-identifiers set per cookies or device data are transferred in the </a:t>
            </a:r>
            <a:r>
              <a:rPr lang="en-GB" sz="1800" dirty="0" smtClean="0">
                <a:solidFill>
                  <a:schemeClr val="tx2"/>
                </a:solidFill>
              </a:rPr>
              <a:t>clear </a:t>
            </a:r>
            <a:endParaRPr lang="en-GB" sz="1800" dirty="0">
              <a:solidFill>
                <a:schemeClr val="tx2"/>
              </a:solidFill>
            </a:endParaRPr>
          </a:p>
          <a:p>
            <a:pPr marL="342900" indent="-342900">
              <a:buFont typeface="+mj-lt"/>
              <a:buAutoNum type="arabicPeriod"/>
            </a:pPr>
            <a:r>
              <a:rPr lang="en-GB" sz="1800" dirty="0" smtClean="0"/>
              <a:t>IP </a:t>
            </a:r>
            <a:r>
              <a:rPr lang="en-GB" sz="1800" dirty="0"/>
              <a:t>anonymization only takes place </a:t>
            </a:r>
            <a:r>
              <a:rPr lang="en-GB" sz="1800" b="1" dirty="0">
                <a:solidFill>
                  <a:schemeClr val="tx2"/>
                </a:solidFill>
              </a:rPr>
              <a:t>after</a:t>
            </a:r>
            <a:r>
              <a:rPr lang="en-GB" sz="1800" dirty="0"/>
              <a:t> the data have been transferred to </a:t>
            </a:r>
            <a:r>
              <a:rPr lang="en-GB" sz="1800" dirty="0" smtClean="0"/>
              <a:t>Google</a:t>
            </a:r>
          </a:p>
          <a:p>
            <a:endParaRPr lang="en-GB" sz="1800" dirty="0"/>
          </a:p>
          <a:p>
            <a:r>
              <a:rPr lang="en-GB" sz="1800" dirty="0"/>
              <a:t>OG:</a:t>
            </a:r>
          </a:p>
          <a:p>
            <a:r>
              <a:rPr lang="en-GB" sz="1800" b="1" dirty="0">
                <a:solidFill>
                  <a:schemeClr val="tx2"/>
                </a:solidFill>
              </a:rPr>
              <a:t>DSB </a:t>
            </a:r>
            <a:r>
              <a:rPr lang="en-GB" sz="1800" b="1" dirty="0" smtClean="0">
                <a:solidFill>
                  <a:schemeClr val="tx2"/>
                </a:solidFill>
              </a:rPr>
              <a:t>rejected </a:t>
            </a:r>
            <a:r>
              <a:rPr lang="en-GB" sz="1800" b="1" dirty="0">
                <a:solidFill>
                  <a:schemeClr val="tx2"/>
                </a:solidFill>
              </a:rPr>
              <a:t>the notion of a “risk based approach” that had been argued by Google</a:t>
            </a:r>
            <a:endParaRPr lang="nb-NO" sz="1800" b="1" dirty="0">
              <a:solidFill>
                <a:schemeClr val="tx2"/>
              </a:solidFill>
            </a:endParaRPr>
          </a:p>
          <a:p>
            <a:endParaRPr lang="nb-NO" sz="1800" dirty="0"/>
          </a:p>
        </p:txBody>
      </p:sp>
    </p:spTree>
    <p:extLst>
      <p:ext uri="{BB962C8B-B14F-4D97-AF65-F5344CB8AC3E}">
        <p14:creationId xmlns:p14="http://schemas.microsoft.com/office/powerpoint/2010/main" val="2862714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tekst 2"/>
          <p:cNvSpPr>
            <a:spLocks noGrp="1"/>
          </p:cNvSpPr>
          <p:nvPr>
            <p:ph type="body" sz="quarter" idx="13"/>
          </p:nvPr>
        </p:nvSpPr>
        <p:spPr/>
        <p:txBody>
          <a:bodyPr/>
          <a:lstStyle/>
          <a:p>
            <a:endParaRPr lang="nb-NO" dirty="0" smtClean="0"/>
          </a:p>
          <a:p>
            <a:endParaRPr lang="nb-NO" dirty="0"/>
          </a:p>
          <a:p>
            <a:r>
              <a:rPr lang="nb-NO" dirty="0" smtClean="0"/>
              <a:t>Det finnes alternativer til GA</a:t>
            </a:r>
          </a:p>
          <a:p>
            <a:endParaRPr lang="nb-NO" dirty="0"/>
          </a:p>
          <a:p>
            <a:endParaRPr lang="nb-NO" dirty="0"/>
          </a:p>
        </p:txBody>
      </p:sp>
    </p:spTree>
    <p:extLst>
      <p:ext uri="{BB962C8B-B14F-4D97-AF65-F5344CB8AC3E}">
        <p14:creationId xmlns:p14="http://schemas.microsoft.com/office/powerpoint/2010/main" val="157915864"/>
      </p:ext>
    </p:extLst>
  </p:cSld>
  <p:clrMapOvr>
    <a:masterClrMapping/>
  </p:clrMapOvr>
</p:sld>
</file>

<file path=ppt/theme/theme1.xml><?xml version="1.0" encoding="utf-8"?>
<a:theme xmlns:a="http://schemas.openxmlformats.org/drawingml/2006/main" name="PowerPointmal">
  <a:themeElements>
    <a:clrScheme name="Schjødt AS">
      <a:dk1>
        <a:sysClr val="windowText" lastClr="000000"/>
      </a:dk1>
      <a:lt1>
        <a:sysClr val="window" lastClr="FFFFFF"/>
      </a:lt1>
      <a:dk2>
        <a:srgbClr val="57005F"/>
      </a:dk2>
      <a:lt2>
        <a:srgbClr val="F50081"/>
      </a:lt2>
      <a:accent1>
        <a:srgbClr val="57005F"/>
      </a:accent1>
      <a:accent2>
        <a:srgbClr val="8D89A5"/>
      </a:accent2>
      <a:accent3>
        <a:srgbClr val="B1C9E8"/>
      </a:accent3>
      <a:accent4>
        <a:srgbClr val="829995"/>
      </a:accent4>
      <a:accent5>
        <a:srgbClr val="86C8BC"/>
      </a:accent5>
      <a:accent6>
        <a:srgbClr val="575757"/>
      </a:accent6>
      <a:hlink>
        <a:srgbClr val="9D9D9D"/>
      </a:hlink>
      <a:folHlink>
        <a:srgbClr val="9D9D9D"/>
      </a:folHlink>
    </a:clrScheme>
    <a:fontScheme name="Egendefinert 1">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rtlCol="0">
        <a:spAutoFit/>
      </a:bodyPr>
      <a:lstStyle>
        <a:defPPr>
          <a:defRPr sz="2000" dirty="0" smtClean="0">
            <a:solidFill>
              <a:srgbClr val="9D9D9D"/>
            </a:solidFill>
            <a:latin typeface="+mj-lt"/>
          </a:defRPr>
        </a:defPPr>
      </a:lstStyle>
    </a:txDef>
  </a:objectDefaults>
  <a:extraClrSchemeLst/>
</a:theme>
</file>

<file path=ppt/theme/theme2.xml><?xml version="1.0" encoding="utf-8"?>
<a:theme xmlns:a="http://schemas.openxmlformats.org/drawingml/2006/main" name="Office-tema">
  <a:themeElements>
    <a:clrScheme name="Schjødt">
      <a:dk1>
        <a:sysClr val="windowText" lastClr="000000"/>
      </a:dk1>
      <a:lt1>
        <a:sysClr val="window" lastClr="FFFFFF"/>
      </a:lt1>
      <a:dk2>
        <a:srgbClr val="57005F"/>
      </a:dk2>
      <a:lt2>
        <a:srgbClr val="F50081"/>
      </a:lt2>
      <a:accent1>
        <a:srgbClr val="57005F"/>
      </a:accent1>
      <a:accent2>
        <a:srgbClr val="8D89A5"/>
      </a:accent2>
      <a:accent3>
        <a:srgbClr val="B1C9E8"/>
      </a:accent3>
      <a:accent4>
        <a:srgbClr val="829995"/>
      </a:accent4>
      <a:accent5>
        <a:srgbClr val="86C8BC"/>
      </a:accent5>
      <a:accent6>
        <a:srgbClr val="575757"/>
      </a:accent6>
      <a:hlink>
        <a:srgbClr val="9D9D9D"/>
      </a:hlink>
      <a:folHlink>
        <a:srgbClr val="9D9D9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Schjødt">
      <a:dk1>
        <a:sysClr val="windowText" lastClr="000000"/>
      </a:dk1>
      <a:lt1>
        <a:sysClr val="window" lastClr="FFFFFF"/>
      </a:lt1>
      <a:dk2>
        <a:srgbClr val="57005F"/>
      </a:dk2>
      <a:lt2>
        <a:srgbClr val="F50081"/>
      </a:lt2>
      <a:accent1>
        <a:srgbClr val="57005F"/>
      </a:accent1>
      <a:accent2>
        <a:srgbClr val="8D89A5"/>
      </a:accent2>
      <a:accent3>
        <a:srgbClr val="B1C9E8"/>
      </a:accent3>
      <a:accent4>
        <a:srgbClr val="829995"/>
      </a:accent4>
      <a:accent5>
        <a:srgbClr val="86C8BC"/>
      </a:accent5>
      <a:accent6>
        <a:srgbClr val="575757"/>
      </a:accent6>
      <a:hlink>
        <a:srgbClr val="9D9D9D"/>
      </a:hlink>
      <a:folHlink>
        <a:srgbClr val="9D9D9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Schjødt</Template>
  <TotalTime>1862</TotalTime>
  <Words>2463</Words>
  <Application>Microsoft Office PowerPoint</Application>
  <PresentationFormat>A4 (210 x 297 mm)</PresentationFormat>
  <Paragraphs>192</Paragraphs>
  <Slides>45</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45</vt:i4>
      </vt:variant>
    </vt:vector>
  </HeadingPairs>
  <TitlesOfParts>
    <vt:vector size="49" baseType="lpstr">
      <vt:lpstr>Arial</vt:lpstr>
      <vt:lpstr>Calibri</vt:lpstr>
      <vt:lpstr>Constantia</vt:lpstr>
      <vt:lpstr>PowerPointmal</vt:lpstr>
      <vt:lpstr>Oppdatering Mai 2022</vt:lpstr>
      <vt:lpstr>PowerPoint-presentasjon</vt:lpstr>
      <vt:lpstr>Google-sakene – sammenheng til tredjeland og dark patterns </vt:lpstr>
      <vt:lpstr>PowerPoint-presentasjon</vt:lpstr>
      <vt:lpstr>Østerrikes første avgjørelse – januar 2022</vt:lpstr>
      <vt:lpstr>EDPS – januar 2022 – NOYB complaint</vt:lpstr>
      <vt:lpstr>Frankrikes avgjørelse – april 2022</vt:lpstr>
      <vt:lpstr>Østerrikes andre avgjørelse – mai 2022</vt:lpstr>
      <vt:lpstr>PowerPoint-presentasjon</vt:lpstr>
      <vt:lpstr>NOYB misfornøyd med EDPB/tilsynene</vt:lpstr>
      <vt:lpstr>Dansk tiLsyn om AWS</vt:lpstr>
      <vt:lpstr>Dansk tiLsyn om AWS</vt:lpstr>
      <vt:lpstr>Flere problemer for Google – samtykker og cookies - januar 2022</vt:lpstr>
      <vt:lpstr>Konsekvens</vt:lpstr>
      <vt:lpstr>PowerPoint-presentasjon</vt:lpstr>
      <vt:lpstr>Nye retningslinjer skal forhindre «dark patterns» </vt:lpstr>
      <vt:lpstr>Rettslig grunnlag</vt:lpstr>
      <vt:lpstr>6 typer</vt:lpstr>
      <vt:lpstr>6 typer</vt:lpstr>
      <vt:lpstr>Eksempel</vt:lpstr>
      <vt:lpstr>Eksempel</vt:lpstr>
      <vt:lpstr>Eksempler</vt:lpstr>
      <vt:lpstr>Fra noyb</vt:lpstr>
      <vt:lpstr>Facebook </vt:lpstr>
      <vt:lpstr>PowerPoint-presentasjon</vt:lpstr>
      <vt:lpstr>Datatilsynets formulering av sitt problem – side 30</vt:lpstr>
      <vt:lpstr>Datatilsynet tar ansvar for behandlinger som meta er behandlingsansvarlig for alene, s. 31</vt:lpstr>
      <vt:lpstr>Vurdering</vt:lpstr>
      <vt:lpstr>Vurdering</vt:lpstr>
      <vt:lpstr>Generelt</vt:lpstr>
      <vt:lpstr>Bilder – og statistikk </vt:lpstr>
      <vt:lpstr>Østerrike  - skiheisoperatør</vt:lpstr>
      <vt:lpstr>Danmark  - tilgang fysioterapi</vt:lpstr>
      <vt:lpstr>Om Clearview AI</vt:lpstr>
      <vt:lpstr>Enisa CISPE</vt:lpstr>
      <vt:lpstr>Enisa - European Union Agency for Cybersecurity </vt:lpstr>
      <vt:lpstr>Enisa - publikasjon </vt:lpstr>
      <vt:lpstr>PowerPoint-presentasjon</vt:lpstr>
      <vt:lpstr>Cispe – code of conduct / adferdsnorm</vt:lpstr>
      <vt:lpstr>PowerPoint-presentasjon</vt:lpstr>
      <vt:lpstr>5 deler</vt:lpstr>
      <vt:lpstr>OBS – fra CNIL.fr</vt:lpstr>
      <vt:lpstr>PowerPoint-presentasjon</vt:lpstr>
      <vt:lpstr>Kontroll</vt:lpstr>
      <vt:lpstr>PowerPoint-presentasjon</vt:lpstr>
    </vt:vector>
  </TitlesOfParts>
  <Company>Advokatfirmaet Schjødt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_</dc:creator>
  <cp:lastModifiedBy>_</cp:lastModifiedBy>
  <cp:revision>129</cp:revision>
  <cp:lastPrinted>2022-05-11T15:46:06Z</cp:lastPrinted>
  <dcterms:created xsi:type="dcterms:W3CDTF">2021-06-11T11:59:09Z</dcterms:created>
  <dcterms:modified xsi:type="dcterms:W3CDTF">2022-05-12T05:14:22Z</dcterms:modified>
</cp:coreProperties>
</file>