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9"/>
  </p:notesMasterIdLst>
  <p:sldIdLst>
    <p:sldId id="653" r:id="rId2"/>
    <p:sldId id="644" r:id="rId3"/>
    <p:sldId id="634" r:id="rId4"/>
    <p:sldId id="676" r:id="rId5"/>
    <p:sldId id="652" r:id="rId6"/>
    <p:sldId id="654" r:id="rId7"/>
    <p:sldId id="655" r:id="rId8"/>
    <p:sldId id="661" r:id="rId9"/>
    <p:sldId id="611" r:id="rId10"/>
    <p:sldId id="672" r:id="rId11"/>
    <p:sldId id="673" r:id="rId12"/>
    <p:sldId id="659" r:id="rId13"/>
    <p:sldId id="670" r:id="rId14"/>
    <p:sldId id="671" r:id="rId15"/>
    <p:sldId id="631" r:id="rId16"/>
    <p:sldId id="675" r:id="rId17"/>
    <p:sldId id="660" r:id="rId18"/>
    <p:sldId id="265" r:id="rId19"/>
    <p:sldId id="266" r:id="rId20"/>
    <p:sldId id="662" r:id="rId21"/>
    <p:sldId id="656" r:id="rId22"/>
    <p:sldId id="657" r:id="rId23"/>
    <p:sldId id="658" r:id="rId24"/>
    <p:sldId id="275" r:id="rId25"/>
    <p:sldId id="276" r:id="rId26"/>
    <p:sldId id="642" r:id="rId27"/>
    <p:sldId id="646" r:id="rId28"/>
    <p:sldId id="647" r:id="rId29"/>
    <p:sldId id="677" r:id="rId30"/>
    <p:sldId id="663" r:id="rId31"/>
    <p:sldId id="664" r:id="rId32"/>
    <p:sldId id="650" r:id="rId33"/>
    <p:sldId id="635" r:id="rId34"/>
    <p:sldId id="636" r:id="rId35"/>
    <p:sldId id="639" r:id="rId36"/>
    <p:sldId id="640" r:id="rId37"/>
    <p:sldId id="641" r:id="rId38"/>
    <p:sldId id="637" r:id="rId39"/>
    <p:sldId id="638" r:id="rId40"/>
    <p:sldId id="643" r:id="rId41"/>
    <p:sldId id="648" r:id="rId42"/>
    <p:sldId id="667" r:id="rId43"/>
    <p:sldId id="665" r:id="rId44"/>
    <p:sldId id="666" r:id="rId45"/>
    <p:sldId id="651" r:id="rId46"/>
    <p:sldId id="649" r:id="rId47"/>
    <p:sldId id="669" r:id="rId48"/>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6405"/>
  </p:normalViewPr>
  <p:slideViewPr>
    <p:cSldViewPr snapToGrid="0" snapToObjects="1">
      <p:cViewPr varScale="1">
        <p:scale>
          <a:sx n="109" d="100"/>
          <a:sy n="109" d="100"/>
        </p:scale>
        <p:origin x="208" y="544"/>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FB1FB6-E839-4B48-BB76-071912945444}" type="datetimeFigureOut">
              <a:rPr lang="nb-NO" smtClean="0"/>
              <a:t>12.05.2022</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B4F0DE-C432-CE4B-96BA-8EF5A51FC9E4}" type="slidenum">
              <a:rPr lang="nb-NO" smtClean="0"/>
              <a:t>‹#›</a:t>
            </a:fld>
            <a:endParaRPr lang="nb-NO"/>
          </a:p>
        </p:txBody>
      </p:sp>
    </p:spTree>
    <p:extLst>
      <p:ext uri="{BB962C8B-B14F-4D97-AF65-F5344CB8AC3E}">
        <p14:creationId xmlns:p14="http://schemas.microsoft.com/office/powerpoint/2010/main" val="3543178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3DEB126-0204-9141-8010-2448A47DBF9F}"/>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01E0D307-3C83-3140-B6D0-97909288A2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83A59ADF-C616-8743-ABC3-D08A955110FD}"/>
              </a:ext>
            </a:extLst>
          </p:cNvPr>
          <p:cNvSpPr>
            <a:spLocks noGrp="1"/>
          </p:cNvSpPr>
          <p:nvPr>
            <p:ph type="dt" sz="half" idx="10"/>
          </p:nvPr>
        </p:nvSpPr>
        <p:spPr/>
        <p:txBody>
          <a:bodyPr/>
          <a:lstStyle/>
          <a:p>
            <a:fld id="{2EEA0CD8-7B62-EB42-9935-1128DBBF1CC0}" type="datetimeFigureOut">
              <a:rPr lang="nb-NO" smtClean="0"/>
              <a:t>06.05.2022</a:t>
            </a:fld>
            <a:endParaRPr lang="nb-NO"/>
          </a:p>
        </p:txBody>
      </p:sp>
      <p:sp>
        <p:nvSpPr>
          <p:cNvPr id="5" name="Plassholder for bunntekst 4">
            <a:extLst>
              <a:ext uri="{FF2B5EF4-FFF2-40B4-BE49-F238E27FC236}">
                <a16:creationId xmlns:a16="http://schemas.microsoft.com/office/drawing/2014/main" id="{34D87B13-C038-5F49-80C9-1D09B574A42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EBFC4FB-7963-CF49-A0A7-13022D835B69}"/>
              </a:ext>
            </a:extLst>
          </p:cNvPr>
          <p:cNvSpPr>
            <a:spLocks noGrp="1"/>
          </p:cNvSpPr>
          <p:nvPr>
            <p:ph type="sldNum" sz="quarter" idx="12"/>
          </p:nvPr>
        </p:nvSpPr>
        <p:spPr/>
        <p:txBody>
          <a:bodyPr/>
          <a:lstStyle/>
          <a:p>
            <a:fld id="{08346E37-8EB1-274A-957E-9378D84EE530}" type="slidenum">
              <a:rPr lang="nb-NO" smtClean="0"/>
              <a:t>‹#›</a:t>
            </a:fld>
            <a:endParaRPr lang="nb-NO"/>
          </a:p>
        </p:txBody>
      </p:sp>
    </p:spTree>
    <p:extLst>
      <p:ext uri="{BB962C8B-B14F-4D97-AF65-F5344CB8AC3E}">
        <p14:creationId xmlns:p14="http://schemas.microsoft.com/office/powerpoint/2010/main" val="1329621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D31615E-517F-424A-82C0-D89F91BFC4D1}"/>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830DE80C-F963-5B4C-85DE-8FD557B6BD77}"/>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7030B97-CC38-EF42-94D0-B7E2F029F34F}"/>
              </a:ext>
            </a:extLst>
          </p:cNvPr>
          <p:cNvSpPr>
            <a:spLocks noGrp="1"/>
          </p:cNvSpPr>
          <p:nvPr>
            <p:ph type="dt" sz="half" idx="10"/>
          </p:nvPr>
        </p:nvSpPr>
        <p:spPr/>
        <p:txBody>
          <a:bodyPr/>
          <a:lstStyle/>
          <a:p>
            <a:fld id="{2EEA0CD8-7B62-EB42-9935-1128DBBF1CC0}" type="datetimeFigureOut">
              <a:rPr lang="nb-NO" smtClean="0"/>
              <a:t>06.05.2022</a:t>
            </a:fld>
            <a:endParaRPr lang="nb-NO"/>
          </a:p>
        </p:txBody>
      </p:sp>
      <p:sp>
        <p:nvSpPr>
          <p:cNvPr id="5" name="Plassholder for bunntekst 4">
            <a:extLst>
              <a:ext uri="{FF2B5EF4-FFF2-40B4-BE49-F238E27FC236}">
                <a16:creationId xmlns:a16="http://schemas.microsoft.com/office/drawing/2014/main" id="{217A2AE1-E4DC-F04E-B963-8CC8E229E50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1C42243-3734-304A-AB73-2C65509FF77A}"/>
              </a:ext>
            </a:extLst>
          </p:cNvPr>
          <p:cNvSpPr>
            <a:spLocks noGrp="1"/>
          </p:cNvSpPr>
          <p:nvPr>
            <p:ph type="sldNum" sz="quarter" idx="12"/>
          </p:nvPr>
        </p:nvSpPr>
        <p:spPr/>
        <p:txBody>
          <a:bodyPr/>
          <a:lstStyle/>
          <a:p>
            <a:fld id="{08346E37-8EB1-274A-957E-9378D84EE530}" type="slidenum">
              <a:rPr lang="nb-NO" smtClean="0"/>
              <a:t>‹#›</a:t>
            </a:fld>
            <a:endParaRPr lang="nb-NO"/>
          </a:p>
        </p:txBody>
      </p:sp>
    </p:spTree>
    <p:extLst>
      <p:ext uri="{BB962C8B-B14F-4D97-AF65-F5344CB8AC3E}">
        <p14:creationId xmlns:p14="http://schemas.microsoft.com/office/powerpoint/2010/main" val="1892271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4AA54CE2-3C20-7E4A-8847-00F4EF5FFF9B}"/>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5C1DC0A4-23C8-BE49-9DF5-A4FE7DF4B212}"/>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4F353F0-4B86-794E-828D-F3ED6453908D}"/>
              </a:ext>
            </a:extLst>
          </p:cNvPr>
          <p:cNvSpPr>
            <a:spLocks noGrp="1"/>
          </p:cNvSpPr>
          <p:nvPr>
            <p:ph type="dt" sz="half" idx="10"/>
          </p:nvPr>
        </p:nvSpPr>
        <p:spPr/>
        <p:txBody>
          <a:bodyPr/>
          <a:lstStyle/>
          <a:p>
            <a:fld id="{2EEA0CD8-7B62-EB42-9935-1128DBBF1CC0}" type="datetimeFigureOut">
              <a:rPr lang="nb-NO" smtClean="0"/>
              <a:t>06.05.2022</a:t>
            </a:fld>
            <a:endParaRPr lang="nb-NO"/>
          </a:p>
        </p:txBody>
      </p:sp>
      <p:sp>
        <p:nvSpPr>
          <p:cNvPr id="5" name="Plassholder for bunntekst 4">
            <a:extLst>
              <a:ext uri="{FF2B5EF4-FFF2-40B4-BE49-F238E27FC236}">
                <a16:creationId xmlns:a16="http://schemas.microsoft.com/office/drawing/2014/main" id="{A52BCC35-1128-554A-89E4-582929A134E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951C5C4-FC76-114E-953A-5D35131E4C21}"/>
              </a:ext>
            </a:extLst>
          </p:cNvPr>
          <p:cNvSpPr>
            <a:spLocks noGrp="1"/>
          </p:cNvSpPr>
          <p:nvPr>
            <p:ph type="sldNum" sz="quarter" idx="12"/>
          </p:nvPr>
        </p:nvSpPr>
        <p:spPr/>
        <p:txBody>
          <a:bodyPr/>
          <a:lstStyle/>
          <a:p>
            <a:fld id="{08346E37-8EB1-274A-957E-9378D84EE530}" type="slidenum">
              <a:rPr lang="nb-NO" smtClean="0"/>
              <a:t>‹#›</a:t>
            </a:fld>
            <a:endParaRPr lang="nb-NO"/>
          </a:p>
        </p:txBody>
      </p:sp>
    </p:spTree>
    <p:extLst>
      <p:ext uri="{BB962C8B-B14F-4D97-AF65-F5344CB8AC3E}">
        <p14:creationId xmlns:p14="http://schemas.microsoft.com/office/powerpoint/2010/main" val="1752935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1E041A-BDA9-A644-85BF-4AA6A30650C5}"/>
              </a:ext>
            </a:extLst>
          </p:cNvPr>
          <p:cNvSpPr>
            <a:spLocks noGrp="1"/>
          </p:cNvSpPr>
          <p:nvPr>
            <p:ph type="title"/>
          </p:nvPr>
        </p:nvSpPr>
        <p:spPr/>
        <p:txBody>
          <a:bodyPr>
            <a:normAutofit/>
          </a:bodyPr>
          <a:lstStyle>
            <a:lvl1pPr>
              <a:defRPr sz="2400" b="1"/>
            </a:lvl1pPr>
          </a:lstStyle>
          <a:p>
            <a:r>
              <a:rPr lang="nb-NO"/>
              <a:t>Klikk for å redigere tittelstil</a:t>
            </a:r>
          </a:p>
        </p:txBody>
      </p:sp>
      <p:sp>
        <p:nvSpPr>
          <p:cNvPr id="3" name="Plassholder for innhold 2">
            <a:extLst>
              <a:ext uri="{FF2B5EF4-FFF2-40B4-BE49-F238E27FC236}">
                <a16:creationId xmlns:a16="http://schemas.microsoft.com/office/drawing/2014/main" id="{D434B789-47CE-0E41-8C77-FA22C9245D3F}"/>
              </a:ext>
            </a:extLst>
          </p:cNvPr>
          <p:cNvSpPr>
            <a:spLocks noGrp="1"/>
          </p:cNvSpPr>
          <p:nvPr>
            <p:ph idx="1"/>
          </p:nvPr>
        </p:nvSpPr>
        <p:spPr/>
        <p:txBody>
          <a:bodyPr/>
          <a:lstStyle>
            <a:lvl1pPr marL="0" indent="0">
              <a:lnSpc>
                <a:spcPct val="100000"/>
              </a:lnSpc>
              <a:buNone/>
              <a:defRPr sz="1800" b="0"/>
            </a:lvl1pPr>
            <a:lvl2pPr>
              <a:lnSpc>
                <a:spcPct val="100000"/>
              </a:lnSpc>
              <a:defRPr sz="1800" i="1"/>
            </a:lvl2pPr>
            <a:lvl3pPr>
              <a:lnSpc>
                <a:spcPct val="100000"/>
              </a:lnSpc>
              <a:defRPr/>
            </a:lvl3pPr>
            <a:lvl4pPr>
              <a:lnSpc>
                <a:spcPct val="100000"/>
              </a:lnSpc>
              <a:defRPr/>
            </a:lvl4pPr>
            <a:lvl5pPr>
              <a:lnSpc>
                <a:spcPct val="100000"/>
              </a:lnSpc>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6F172E80-4FE9-ED4D-99D3-1BB1EDC83002}"/>
              </a:ext>
            </a:extLst>
          </p:cNvPr>
          <p:cNvSpPr>
            <a:spLocks noGrp="1"/>
          </p:cNvSpPr>
          <p:nvPr>
            <p:ph type="dt" sz="half" idx="10"/>
          </p:nvPr>
        </p:nvSpPr>
        <p:spPr/>
        <p:txBody>
          <a:bodyPr/>
          <a:lstStyle/>
          <a:p>
            <a:fld id="{2EEA0CD8-7B62-EB42-9935-1128DBBF1CC0}" type="datetimeFigureOut">
              <a:rPr lang="nb-NO" smtClean="0"/>
              <a:t>06.05.2022</a:t>
            </a:fld>
            <a:endParaRPr lang="nb-NO"/>
          </a:p>
        </p:txBody>
      </p:sp>
      <p:sp>
        <p:nvSpPr>
          <p:cNvPr id="5" name="Plassholder for bunntekst 4">
            <a:extLst>
              <a:ext uri="{FF2B5EF4-FFF2-40B4-BE49-F238E27FC236}">
                <a16:creationId xmlns:a16="http://schemas.microsoft.com/office/drawing/2014/main" id="{4023B56F-7581-F84F-8BE4-CCCD85CDCB6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D6EBB49-4B8A-9B47-9B9C-C0542730A880}"/>
              </a:ext>
            </a:extLst>
          </p:cNvPr>
          <p:cNvSpPr>
            <a:spLocks noGrp="1"/>
          </p:cNvSpPr>
          <p:nvPr>
            <p:ph type="sldNum" sz="quarter" idx="12"/>
          </p:nvPr>
        </p:nvSpPr>
        <p:spPr/>
        <p:txBody>
          <a:bodyPr/>
          <a:lstStyle/>
          <a:p>
            <a:fld id="{08346E37-8EB1-274A-957E-9378D84EE530}" type="slidenum">
              <a:rPr lang="nb-NO" smtClean="0"/>
              <a:t>‹#›</a:t>
            </a:fld>
            <a:endParaRPr lang="nb-NO"/>
          </a:p>
        </p:txBody>
      </p:sp>
    </p:spTree>
    <p:extLst>
      <p:ext uri="{BB962C8B-B14F-4D97-AF65-F5344CB8AC3E}">
        <p14:creationId xmlns:p14="http://schemas.microsoft.com/office/powerpoint/2010/main" val="3935557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F3AD43F-1FC6-AA42-833C-C6DD7EB445B8}"/>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9125D25D-3B2D-0846-A268-BFEF8878C0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CBC8CEFA-ED59-3C4D-80AA-508191C084F9}"/>
              </a:ext>
            </a:extLst>
          </p:cNvPr>
          <p:cNvSpPr>
            <a:spLocks noGrp="1"/>
          </p:cNvSpPr>
          <p:nvPr>
            <p:ph type="dt" sz="half" idx="10"/>
          </p:nvPr>
        </p:nvSpPr>
        <p:spPr/>
        <p:txBody>
          <a:bodyPr/>
          <a:lstStyle/>
          <a:p>
            <a:fld id="{2EEA0CD8-7B62-EB42-9935-1128DBBF1CC0}" type="datetimeFigureOut">
              <a:rPr lang="nb-NO" smtClean="0"/>
              <a:t>06.05.2022</a:t>
            </a:fld>
            <a:endParaRPr lang="nb-NO"/>
          </a:p>
        </p:txBody>
      </p:sp>
      <p:sp>
        <p:nvSpPr>
          <p:cNvPr id="5" name="Plassholder for bunntekst 4">
            <a:extLst>
              <a:ext uri="{FF2B5EF4-FFF2-40B4-BE49-F238E27FC236}">
                <a16:creationId xmlns:a16="http://schemas.microsoft.com/office/drawing/2014/main" id="{D2C6388A-E586-1B4B-883B-B00848FB26B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81DD568-49DC-F146-B588-1F23BB3C8A74}"/>
              </a:ext>
            </a:extLst>
          </p:cNvPr>
          <p:cNvSpPr>
            <a:spLocks noGrp="1"/>
          </p:cNvSpPr>
          <p:nvPr>
            <p:ph type="sldNum" sz="quarter" idx="12"/>
          </p:nvPr>
        </p:nvSpPr>
        <p:spPr/>
        <p:txBody>
          <a:bodyPr/>
          <a:lstStyle/>
          <a:p>
            <a:fld id="{08346E37-8EB1-274A-957E-9378D84EE530}" type="slidenum">
              <a:rPr lang="nb-NO" smtClean="0"/>
              <a:t>‹#›</a:t>
            </a:fld>
            <a:endParaRPr lang="nb-NO"/>
          </a:p>
        </p:txBody>
      </p:sp>
    </p:spTree>
    <p:extLst>
      <p:ext uri="{BB962C8B-B14F-4D97-AF65-F5344CB8AC3E}">
        <p14:creationId xmlns:p14="http://schemas.microsoft.com/office/powerpoint/2010/main" val="3610514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05C8F17-98C0-784A-83CC-943CFDD03A6C}"/>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19F8AEF3-6518-BF41-B276-48597AF252CE}"/>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230647BF-D2DD-F94C-9756-F0644A989261}"/>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DF180EB8-CAE6-4B46-A1DD-5D9477221F94}"/>
              </a:ext>
            </a:extLst>
          </p:cNvPr>
          <p:cNvSpPr>
            <a:spLocks noGrp="1"/>
          </p:cNvSpPr>
          <p:nvPr>
            <p:ph type="dt" sz="half" idx="10"/>
          </p:nvPr>
        </p:nvSpPr>
        <p:spPr/>
        <p:txBody>
          <a:bodyPr/>
          <a:lstStyle/>
          <a:p>
            <a:fld id="{2EEA0CD8-7B62-EB42-9935-1128DBBF1CC0}" type="datetimeFigureOut">
              <a:rPr lang="nb-NO" smtClean="0"/>
              <a:t>06.05.2022</a:t>
            </a:fld>
            <a:endParaRPr lang="nb-NO"/>
          </a:p>
        </p:txBody>
      </p:sp>
      <p:sp>
        <p:nvSpPr>
          <p:cNvPr id="6" name="Plassholder for bunntekst 5">
            <a:extLst>
              <a:ext uri="{FF2B5EF4-FFF2-40B4-BE49-F238E27FC236}">
                <a16:creationId xmlns:a16="http://schemas.microsoft.com/office/drawing/2014/main" id="{0598C57A-83F2-AE45-96A4-C5D7A88322E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CAA47A9-2DBD-4E49-A6BB-9DBF44DD072D}"/>
              </a:ext>
            </a:extLst>
          </p:cNvPr>
          <p:cNvSpPr>
            <a:spLocks noGrp="1"/>
          </p:cNvSpPr>
          <p:nvPr>
            <p:ph type="sldNum" sz="quarter" idx="12"/>
          </p:nvPr>
        </p:nvSpPr>
        <p:spPr/>
        <p:txBody>
          <a:bodyPr/>
          <a:lstStyle/>
          <a:p>
            <a:fld id="{08346E37-8EB1-274A-957E-9378D84EE530}" type="slidenum">
              <a:rPr lang="nb-NO" smtClean="0"/>
              <a:t>‹#›</a:t>
            </a:fld>
            <a:endParaRPr lang="nb-NO"/>
          </a:p>
        </p:txBody>
      </p:sp>
    </p:spTree>
    <p:extLst>
      <p:ext uri="{BB962C8B-B14F-4D97-AF65-F5344CB8AC3E}">
        <p14:creationId xmlns:p14="http://schemas.microsoft.com/office/powerpoint/2010/main" val="1001783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FB493E7-35B4-B746-8E19-0B0A68A66238}"/>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FB550894-5136-1A46-BF58-C9B08D71F3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4763D8A3-C97A-9D43-835A-D6B649724C33}"/>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0E41E1FD-DDA8-3349-9F7F-3C0C7EE1F3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CF748123-4832-B547-8F0F-C8AABCA86DA0}"/>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C713F961-1199-6043-8CDA-A073D3F84024}"/>
              </a:ext>
            </a:extLst>
          </p:cNvPr>
          <p:cNvSpPr>
            <a:spLocks noGrp="1"/>
          </p:cNvSpPr>
          <p:nvPr>
            <p:ph type="dt" sz="half" idx="10"/>
          </p:nvPr>
        </p:nvSpPr>
        <p:spPr/>
        <p:txBody>
          <a:bodyPr/>
          <a:lstStyle/>
          <a:p>
            <a:fld id="{2EEA0CD8-7B62-EB42-9935-1128DBBF1CC0}" type="datetimeFigureOut">
              <a:rPr lang="nb-NO" smtClean="0"/>
              <a:t>06.05.2022</a:t>
            </a:fld>
            <a:endParaRPr lang="nb-NO"/>
          </a:p>
        </p:txBody>
      </p:sp>
      <p:sp>
        <p:nvSpPr>
          <p:cNvPr id="8" name="Plassholder for bunntekst 7">
            <a:extLst>
              <a:ext uri="{FF2B5EF4-FFF2-40B4-BE49-F238E27FC236}">
                <a16:creationId xmlns:a16="http://schemas.microsoft.com/office/drawing/2014/main" id="{7052965A-EED9-6D48-8C18-50FAFEA1B70B}"/>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43CE2442-3CE8-1F41-BCD5-D83FADFFD691}"/>
              </a:ext>
            </a:extLst>
          </p:cNvPr>
          <p:cNvSpPr>
            <a:spLocks noGrp="1"/>
          </p:cNvSpPr>
          <p:nvPr>
            <p:ph type="sldNum" sz="quarter" idx="12"/>
          </p:nvPr>
        </p:nvSpPr>
        <p:spPr/>
        <p:txBody>
          <a:bodyPr/>
          <a:lstStyle/>
          <a:p>
            <a:fld id="{08346E37-8EB1-274A-957E-9378D84EE530}" type="slidenum">
              <a:rPr lang="nb-NO" smtClean="0"/>
              <a:t>‹#›</a:t>
            </a:fld>
            <a:endParaRPr lang="nb-NO"/>
          </a:p>
        </p:txBody>
      </p:sp>
    </p:spTree>
    <p:extLst>
      <p:ext uri="{BB962C8B-B14F-4D97-AF65-F5344CB8AC3E}">
        <p14:creationId xmlns:p14="http://schemas.microsoft.com/office/powerpoint/2010/main" val="2801394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37E6B11-C837-C04D-B6C5-6AFEBE9E8A85}"/>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FAAC3179-9AD3-4549-BB51-8DA0B7CD826F}"/>
              </a:ext>
            </a:extLst>
          </p:cNvPr>
          <p:cNvSpPr>
            <a:spLocks noGrp="1"/>
          </p:cNvSpPr>
          <p:nvPr>
            <p:ph type="dt" sz="half" idx="10"/>
          </p:nvPr>
        </p:nvSpPr>
        <p:spPr/>
        <p:txBody>
          <a:bodyPr/>
          <a:lstStyle/>
          <a:p>
            <a:fld id="{2EEA0CD8-7B62-EB42-9935-1128DBBF1CC0}" type="datetimeFigureOut">
              <a:rPr lang="nb-NO" smtClean="0"/>
              <a:t>06.05.2022</a:t>
            </a:fld>
            <a:endParaRPr lang="nb-NO"/>
          </a:p>
        </p:txBody>
      </p:sp>
      <p:sp>
        <p:nvSpPr>
          <p:cNvPr id="4" name="Plassholder for bunntekst 3">
            <a:extLst>
              <a:ext uri="{FF2B5EF4-FFF2-40B4-BE49-F238E27FC236}">
                <a16:creationId xmlns:a16="http://schemas.microsoft.com/office/drawing/2014/main" id="{5E954765-9174-9441-8B8B-8119C6D18EA5}"/>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FE6E4019-21B0-444B-B1F3-3E4F1E001A2A}"/>
              </a:ext>
            </a:extLst>
          </p:cNvPr>
          <p:cNvSpPr>
            <a:spLocks noGrp="1"/>
          </p:cNvSpPr>
          <p:nvPr>
            <p:ph type="sldNum" sz="quarter" idx="12"/>
          </p:nvPr>
        </p:nvSpPr>
        <p:spPr/>
        <p:txBody>
          <a:bodyPr/>
          <a:lstStyle/>
          <a:p>
            <a:fld id="{08346E37-8EB1-274A-957E-9378D84EE530}" type="slidenum">
              <a:rPr lang="nb-NO" smtClean="0"/>
              <a:t>‹#›</a:t>
            </a:fld>
            <a:endParaRPr lang="nb-NO"/>
          </a:p>
        </p:txBody>
      </p:sp>
    </p:spTree>
    <p:extLst>
      <p:ext uri="{BB962C8B-B14F-4D97-AF65-F5344CB8AC3E}">
        <p14:creationId xmlns:p14="http://schemas.microsoft.com/office/powerpoint/2010/main" val="3392387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41343F71-83AE-9548-AD7A-124335D513BF}"/>
              </a:ext>
            </a:extLst>
          </p:cNvPr>
          <p:cNvSpPr>
            <a:spLocks noGrp="1"/>
          </p:cNvSpPr>
          <p:nvPr>
            <p:ph type="dt" sz="half" idx="10"/>
          </p:nvPr>
        </p:nvSpPr>
        <p:spPr/>
        <p:txBody>
          <a:bodyPr/>
          <a:lstStyle/>
          <a:p>
            <a:fld id="{2EEA0CD8-7B62-EB42-9935-1128DBBF1CC0}" type="datetimeFigureOut">
              <a:rPr lang="nb-NO" smtClean="0"/>
              <a:t>06.05.2022</a:t>
            </a:fld>
            <a:endParaRPr lang="nb-NO"/>
          </a:p>
        </p:txBody>
      </p:sp>
      <p:sp>
        <p:nvSpPr>
          <p:cNvPr id="3" name="Plassholder for bunntekst 2">
            <a:extLst>
              <a:ext uri="{FF2B5EF4-FFF2-40B4-BE49-F238E27FC236}">
                <a16:creationId xmlns:a16="http://schemas.microsoft.com/office/drawing/2014/main" id="{D780CA3F-3BEA-B449-BA17-A623B271E8FA}"/>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82814ED3-264B-124A-A431-94CBBA92F03D}"/>
              </a:ext>
            </a:extLst>
          </p:cNvPr>
          <p:cNvSpPr>
            <a:spLocks noGrp="1"/>
          </p:cNvSpPr>
          <p:nvPr>
            <p:ph type="sldNum" sz="quarter" idx="12"/>
          </p:nvPr>
        </p:nvSpPr>
        <p:spPr/>
        <p:txBody>
          <a:bodyPr/>
          <a:lstStyle/>
          <a:p>
            <a:fld id="{08346E37-8EB1-274A-957E-9378D84EE530}" type="slidenum">
              <a:rPr lang="nb-NO" smtClean="0"/>
              <a:t>‹#›</a:t>
            </a:fld>
            <a:endParaRPr lang="nb-NO"/>
          </a:p>
        </p:txBody>
      </p:sp>
    </p:spTree>
    <p:extLst>
      <p:ext uri="{BB962C8B-B14F-4D97-AF65-F5344CB8AC3E}">
        <p14:creationId xmlns:p14="http://schemas.microsoft.com/office/powerpoint/2010/main" val="2246959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29520F-1465-414D-8848-66ED9E78E878}"/>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14C641F1-6377-FA4B-BE7C-6ECC3F965C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20D5CD18-B8F0-2246-8A64-F504BE1BFB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17F37144-DEDB-BD41-A412-BAE02F4F2C42}"/>
              </a:ext>
            </a:extLst>
          </p:cNvPr>
          <p:cNvSpPr>
            <a:spLocks noGrp="1"/>
          </p:cNvSpPr>
          <p:nvPr>
            <p:ph type="dt" sz="half" idx="10"/>
          </p:nvPr>
        </p:nvSpPr>
        <p:spPr/>
        <p:txBody>
          <a:bodyPr/>
          <a:lstStyle/>
          <a:p>
            <a:fld id="{2EEA0CD8-7B62-EB42-9935-1128DBBF1CC0}" type="datetimeFigureOut">
              <a:rPr lang="nb-NO" smtClean="0"/>
              <a:t>06.05.2022</a:t>
            </a:fld>
            <a:endParaRPr lang="nb-NO"/>
          </a:p>
        </p:txBody>
      </p:sp>
      <p:sp>
        <p:nvSpPr>
          <p:cNvPr id="6" name="Plassholder for bunntekst 5">
            <a:extLst>
              <a:ext uri="{FF2B5EF4-FFF2-40B4-BE49-F238E27FC236}">
                <a16:creationId xmlns:a16="http://schemas.microsoft.com/office/drawing/2014/main" id="{DCF529CB-86A2-7B40-A69E-A751E474ACF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032BD08E-7484-2F47-BBDD-CE130B5535B7}"/>
              </a:ext>
            </a:extLst>
          </p:cNvPr>
          <p:cNvSpPr>
            <a:spLocks noGrp="1"/>
          </p:cNvSpPr>
          <p:nvPr>
            <p:ph type="sldNum" sz="quarter" idx="12"/>
          </p:nvPr>
        </p:nvSpPr>
        <p:spPr/>
        <p:txBody>
          <a:bodyPr/>
          <a:lstStyle/>
          <a:p>
            <a:fld id="{08346E37-8EB1-274A-957E-9378D84EE530}" type="slidenum">
              <a:rPr lang="nb-NO" smtClean="0"/>
              <a:t>‹#›</a:t>
            </a:fld>
            <a:endParaRPr lang="nb-NO"/>
          </a:p>
        </p:txBody>
      </p:sp>
    </p:spTree>
    <p:extLst>
      <p:ext uri="{BB962C8B-B14F-4D97-AF65-F5344CB8AC3E}">
        <p14:creationId xmlns:p14="http://schemas.microsoft.com/office/powerpoint/2010/main" val="4169614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4E4CB0-380A-AA48-96E2-BF7AA23FA42E}"/>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6ED60A0E-9889-2841-A753-C3C6AF4F80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7868D960-BCDD-FA4C-8A18-E64F1F416D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33A6D8FA-028C-2B46-BFDE-EBDB91D2C387}"/>
              </a:ext>
            </a:extLst>
          </p:cNvPr>
          <p:cNvSpPr>
            <a:spLocks noGrp="1"/>
          </p:cNvSpPr>
          <p:nvPr>
            <p:ph type="dt" sz="half" idx="10"/>
          </p:nvPr>
        </p:nvSpPr>
        <p:spPr/>
        <p:txBody>
          <a:bodyPr/>
          <a:lstStyle/>
          <a:p>
            <a:fld id="{2EEA0CD8-7B62-EB42-9935-1128DBBF1CC0}" type="datetimeFigureOut">
              <a:rPr lang="nb-NO" smtClean="0"/>
              <a:t>06.05.2022</a:t>
            </a:fld>
            <a:endParaRPr lang="nb-NO"/>
          </a:p>
        </p:txBody>
      </p:sp>
      <p:sp>
        <p:nvSpPr>
          <p:cNvPr id="6" name="Plassholder for bunntekst 5">
            <a:extLst>
              <a:ext uri="{FF2B5EF4-FFF2-40B4-BE49-F238E27FC236}">
                <a16:creationId xmlns:a16="http://schemas.microsoft.com/office/drawing/2014/main" id="{11525FCC-0594-8E41-A8EB-C7FA3BCDECED}"/>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5A755D59-C581-5A42-AD62-D5203835BCB0}"/>
              </a:ext>
            </a:extLst>
          </p:cNvPr>
          <p:cNvSpPr>
            <a:spLocks noGrp="1"/>
          </p:cNvSpPr>
          <p:nvPr>
            <p:ph type="sldNum" sz="quarter" idx="12"/>
          </p:nvPr>
        </p:nvSpPr>
        <p:spPr/>
        <p:txBody>
          <a:bodyPr/>
          <a:lstStyle/>
          <a:p>
            <a:fld id="{08346E37-8EB1-274A-957E-9378D84EE530}" type="slidenum">
              <a:rPr lang="nb-NO" smtClean="0"/>
              <a:t>‹#›</a:t>
            </a:fld>
            <a:endParaRPr lang="nb-NO"/>
          </a:p>
        </p:txBody>
      </p:sp>
    </p:spTree>
    <p:extLst>
      <p:ext uri="{BB962C8B-B14F-4D97-AF65-F5344CB8AC3E}">
        <p14:creationId xmlns:p14="http://schemas.microsoft.com/office/powerpoint/2010/main" val="2510195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7EF1F3AD-060D-724A-A661-BAAD804248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4658EB64-9A5A-0F42-B2EE-77DD949DC0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F321ECA-880D-234D-A1F7-12A80D0DFC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EA0CD8-7B62-EB42-9935-1128DBBF1CC0}" type="datetimeFigureOut">
              <a:rPr lang="nb-NO" smtClean="0"/>
              <a:t>06.05.2022</a:t>
            </a:fld>
            <a:endParaRPr lang="nb-NO"/>
          </a:p>
        </p:txBody>
      </p:sp>
      <p:sp>
        <p:nvSpPr>
          <p:cNvPr id="5" name="Plassholder for bunntekst 4">
            <a:extLst>
              <a:ext uri="{FF2B5EF4-FFF2-40B4-BE49-F238E27FC236}">
                <a16:creationId xmlns:a16="http://schemas.microsoft.com/office/drawing/2014/main" id="{3AEB3903-6B57-2F4F-93FB-274C8D9393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99C22ABF-65BE-7145-8A9D-29AC1760B4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346E37-8EB1-274A-957E-9378D84EE530}" type="slidenum">
              <a:rPr lang="nb-NO" smtClean="0"/>
              <a:t>‹#›</a:t>
            </a:fld>
            <a:endParaRPr lang="nb-NO"/>
          </a:p>
        </p:txBody>
      </p:sp>
    </p:spTree>
    <p:extLst>
      <p:ext uri="{BB962C8B-B14F-4D97-AF65-F5344CB8AC3E}">
        <p14:creationId xmlns:p14="http://schemas.microsoft.com/office/powerpoint/2010/main" val="10572159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7C88ED25-7472-224D-9EEF-29B137C7858E}"/>
              </a:ext>
            </a:extLst>
          </p:cNvPr>
          <p:cNvPicPr>
            <a:picLocks noChangeAspect="1"/>
          </p:cNvPicPr>
          <p:nvPr/>
        </p:nvPicPr>
        <p:blipFill>
          <a:blip r:embed="rId2"/>
          <a:stretch>
            <a:fillRect/>
          </a:stretch>
        </p:blipFill>
        <p:spPr>
          <a:xfrm>
            <a:off x="1228383" y="0"/>
            <a:ext cx="9735234" cy="5204088"/>
          </a:xfrm>
          <a:prstGeom prst="rect">
            <a:avLst/>
          </a:prstGeom>
        </p:spPr>
      </p:pic>
      <p:sp>
        <p:nvSpPr>
          <p:cNvPr id="4" name="Rektangel 3">
            <a:extLst>
              <a:ext uri="{FF2B5EF4-FFF2-40B4-BE49-F238E27FC236}">
                <a16:creationId xmlns:a16="http://schemas.microsoft.com/office/drawing/2014/main" id="{F698820E-EE41-724B-857C-B570CFF779C2}"/>
              </a:ext>
            </a:extLst>
          </p:cNvPr>
          <p:cNvSpPr/>
          <p:nvPr/>
        </p:nvSpPr>
        <p:spPr>
          <a:xfrm>
            <a:off x="11216640" y="538480"/>
            <a:ext cx="579120" cy="5181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ekstSylinder 4">
            <a:extLst>
              <a:ext uri="{FF2B5EF4-FFF2-40B4-BE49-F238E27FC236}">
                <a16:creationId xmlns:a16="http://schemas.microsoft.com/office/drawing/2014/main" id="{42010F82-0D3A-B94C-88F5-9AB58A400725}"/>
              </a:ext>
            </a:extLst>
          </p:cNvPr>
          <p:cNvSpPr txBox="1"/>
          <p:nvPr/>
        </p:nvSpPr>
        <p:spPr>
          <a:xfrm>
            <a:off x="4135655" y="5474677"/>
            <a:ext cx="3920689" cy="923330"/>
          </a:xfrm>
          <a:prstGeom prst="rect">
            <a:avLst/>
          </a:prstGeom>
          <a:noFill/>
        </p:spPr>
        <p:txBody>
          <a:bodyPr wrap="none" rtlCol="0">
            <a:spAutoFit/>
          </a:bodyPr>
          <a:lstStyle/>
          <a:p>
            <a:pPr algn="ctr"/>
            <a:r>
              <a:rPr lang="nb-NO" b="1" dirty="0">
                <a:latin typeface="Arial" panose="020B0604020202020204" pitchFamily="34" charset="0"/>
                <a:cs typeface="Arial" panose="020B0604020202020204" pitchFamily="34" charset="0"/>
              </a:rPr>
              <a:t>Einar Martin </a:t>
            </a:r>
            <a:r>
              <a:rPr lang="nb-NO" b="1" dirty="0" err="1">
                <a:latin typeface="Arial" panose="020B0604020202020204" pitchFamily="34" charset="0"/>
                <a:cs typeface="Arial" panose="020B0604020202020204" pitchFamily="34" charset="0"/>
              </a:rPr>
              <a:t>Aandahl</a:t>
            </a:r>
            <a:r>
              <a:rPr lang="nb-NO" b="1" dirty="0">
                <a:latin typeface="Arial" panose="020B0604020202020204" pitchFamily="34" charset="0"/>
                <a:cs typeface="Arial" panose="020B0604020202020204" pitchFamily="34" charset="0"/>
              </a:rPr>
              <a:t>, CEO, </a:t>
            </a:r>
            <a:r>
              <a:rPr lang="nb-NO" b="1" dirty="0" err="1">
                <a:latin typeface="Arial" panose="020B0604020202020204" pitchFamily="34" charset="0"/>
                <a:cs typeface="Arial" panose="020B0604020202020204" pitchFamily="34" charset="0"/>
              </a:rPr>
              <a:t>Ledidi</a:t>
            </a:r>
            <a:endParaRPr lang="nb-NO" b="1" dirty="0">
              <a:latin typeface="Arial" panose="020B0604020202020204" pitchFamily="34" charset="0"/>
              <a:cs typeface="Arial" panose="020B0604020202020204" pitchFamily="34" charset="0"/>
            </a:endParaRPr>
          </a:p>
          <a:p>
            <a:pPr algn="ctr"/>
            <a:endParaRPr lang="nb-NO" dirty="0">
              <a:latin typeface="Arial" panose="020B0604020202020204" pitchFamily="34" charset="0"/>
              <a:cs typeface="Arial" panose="020B0604020202020204" pitchFamily="34" charset="0"/>
            </a:endParaRPr>
          </a:p>
          <a:p>
            <a:pPr algn="ctr"/>
            <a:r>
              <a:rPr lang="nb-NO" dirty="0">
                <a:latin typeface="Arial" panose="020B0604020202020204" pitchFamily="34" charset="0"/>
                <a:cs typeface="Arial" panose="020B0604020202020204" pitchFamily="34" charset="0"/>
              </a:rPr>
              <a:t>Schjødt - 12.05.2022</a:t>
            </a:r>
          </a:p>
        </p:txBody>
      </p:sp>
    </p:spTree>
    <p:extLst>
      <p:ext uri="{BB962C8B-B14F-4D97-AF65-F5344CB8AC3E}">
        <p14:creationId xmlns:p14="http://schemas.microsoft.com/office/powerpoint/2010/main" val="1813474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2A0E0D8-BAF2-0949-94AF-41D4D18291B7}"/>
              </a:ext>
            </a:extLst>
          </p:cNvPr>
          <p:cNvSpPr>
            <a:spLocks noGrp="1"/>
          </p:cNvSpPr>
          <p:nvPr>
            <p:ph type="title"/>
          </p:nvPr>
        </p:nvSpPr>
        <p:spPr/>
        <p:txBody>
          <a:bodyPr>
            <a:normAutofit fontScale="90000"/>
          </a:bodyPr>
          <a:lstStyle/>
          <a:p>
            <a:r>
              <a:rPr lang="nb-NO" b="0" dirty="0" err="1"/>
              <a:t>Clouds</a:t>
            </a:r>
            <a:r>
              <a:rPr lang="nb-NO" b="0" dirty="0"/>
              <a:t> Are </a:t>
            </a:r>
            <a:r>
              <a:rPr lang="nb-NO" b="0" dirty="0" err="1"/>
              <a:t>Secure</a:t>
            </a:r>
            <a:r>
              <a:rPr lang="nb-NO" b="0" dirty="0"/>
              <a:t>: Are </a:t>
            </a:r>
            <a:r>
              <a:rPr lang="nb-NO" b="0" dirty="0" err="1"/>
              <a:t>You</a:t>
            </a:r>
            <a:r>
              <a:rPr lang="nb-NO" b="0" dirty="0"/>
              <a:t> Using </a:t>
            </a:r>
            <a:r>
              <a:rPr lang="nb-NO" b="0" dirty="0" err="1"/>
              <a:t>Them</a:t>
            </a:r>
            <a:r>
              <a:rPr lang="nb-NO" b="0" dirty="0"/>
              <a:t> </a:t>
            </a:r>
            <a:r>
              <a:rPr lang="nb-NO" b="0" dirty="0" err="1"/>
              <a:t>Securely</a:t>
            </a:r>
            <a:r>
              <a:rPr lang="nb-NO" b="0" dirty="0"/>
              <a:t>?</a:t>
            </a:r>
            <a:br>
              <a:rPr lang="nb-NO" b="0" dirty="0"/>
            </a:br>
            <a:br>
              <a:rPr lang="nb-NO" b="0" dirty="0"/>
            </a:br>
            <a:r>
              <a:rPr lang="nb-NO" sz="1800" dirty="0"/>
              <a:t>Gartner; 7 </a:t>
            </a:r>
            <a:r>
              <a:rPr lang="nb-NO" sz="1800" dirty="0" err="1"/>
              <a:t>October</a:t>
            </a:r>
            <a:r>
              <a:rPr lang="nb-NO" sz="1800" dirty="0"/>
              <a:t> 2019</a:t>
            </a:r>
            <a:br>
              <a:rPr lang="nb-NO" b="0" dirty="0"/>
            </a:br>
            <a:endParaRPr lang="nb-NO" dirty="0"/>
          </a:p>
        </p:txBody>
      </p:sp>
      <p:sp>
        <p:nvSpPr>
          <p:cNvPr id="3" name="Plassholder for innhold 2">
            <a:extLst>
              <a:ext uri="{FF2B5EF4-FFF2-40B4-BE49-F238E27FC236}">
                <a16:creationId xmlns:a16="http://schemas.microsoft.com/office/drawing/2014/main" id="{13CDFCBD-E898-B24C-ABEC-936F1F7A5B70}"/>
              </a:ext>
            </a:extLst>
          </p:cNvPr>
          <p:cNvSpPr>
            <a:spLocks noGrp="1"/>
          </p:cNvSpPr>
          <p:nvPr>
            <p:ph idx="1"/>
          </p:nvPr>
        </p:nvSpPr>
        <p:spPr/>
        <p:txBody>
          <a:bodyPr/>
          <a:lstStyle/>
          <a:p>
            <a:r>
              <a:rPr lang="nb-NO" dirty="0" err="1"/>
              <a:t>Unfortunately</a:t>
            </a:r>
            <a:r>
              <a:rPr lang="nb-NO" dirty="0"/>
              <a:t>, </a:t>
            </a:r>
            <a:r>
              <a:rPr lang="nb-NO" dirty="0" err="1"/>
              <a:t>much</a:t>
            </a:r>
            <a:r>
              <a:rPr lang="nb-NO" dirty="0"/>
              <a:t> </a:t>
            </a:r>
            <a:r>
              <a:rPr lang="nb-NO" dirty="0" err="1"/>
              <a:t>of</a:t>
            </a:r>
            <a:r>
              <a:rPr lang="nb-NO" dirty="0"/>
              <a:t> </a:t>
            </a:r>
            <a:r>
              <a:rPr lang="nb-NO" dirty="0" err="1"/>
              <a:t>the</a:t>
            </a:r>
            <a:r>
              <a:rPr lang="nb-NO" dirty="0"/>
              <a:t> IT </a:t>
            </a:r>
            <a:r>
              <a:rPr lang="nb-NO" dirty="0" err="1"/>
              <a:t>world</a:t>
            </a:r>
            <a:r>
              <a:rPr lang="nb-NO" dirty="0"/>
              <a:t> </a:t>
            </a:r>
            <a:r>
              <a:rPr lang="nb-NO" dirty="0" err="1"/>
              <a:t>continues</a:t>
            </a:r>
            <a:r>
              <a:rPr lang="nb-NO" dirty="0"/>
              <a:t> to </a:t>
            </a:r>
            <a:r>
              <a:rPr lang="nb-NO" dirty="0" err="1"/>
              <a:t>operate</a:t>
            </a:r>
            <a:r>
              <a:rPr lang="nb-NO" dirty="0"/>
              <a:t> under a </a:t>
            </a:r>
            <a:r>
              <a:rPr lang="nb-NO" dirty="0" err="1"/>
              <a:t>counterproductive</a:t>
            </a:r>
            <a:r>
              <a:rPr lang="nb-NO" dirty="0"/>
              <a:t> </a:t>
            </a:r>
            <a:r>
              <a:rPr lang="nb-NO" dirty="0" err="1"/>
              <a:t>misconception</a:t>
            </a:r>
            <a:r>
              <a:rPr lang="nb-NO" dirty="0"/>
              <a:t> </a:t>
            </a:r>
            <a:r>
              <a:rPr lang="nb-NO" dirty="0" err="1"/>
              <a:t>about</a:t>
            </a:r>
            <a:r>
              <a:rPr lang="nb-NO" dirty="0"/>
              <a:t> </a:t>
            </a:r>
            <a:r>
              <a:rPr lang="nb-NO" dirty="0" err="1"/>
              <a:t>the</a:t>
            </a:r>
            <a:r>
              <a:rPr lang="nb-NO" dirty="0"/>
              <a:t> relative </a:t>
            </a:r>
            <a:r>
              <a:rPr lang="nb-NO" dirty="0" err="1"/>
              <a:t>security</a:t>
            </a:r>
            <a:r>
              <a:rPr lang="nb-NO" dirty="0"/>
              <a:t> </a:t>
            </a:r>
            <a:r>
              <a:rPr lang="nb-NO" dirty="0" err="1"/>
              <a:t>posture</a:t>
            </a:r>
            <a:r>
              <a:rPr lang="nb-NO" dirty="0"/>
              <a:t> </a:t>
            </a:r>
            <a:r>
              <a:rPr lang="nb-NO" dirty="0" err="1"/>
              <a:t>of</a:t>
            </a:r>
            <a:r>
              <a:rPr lang="nb-NO" dirty="0"/>
              <a:t> </a:t>
            </a:r>
            <a:r>
              <a:rPr lang="nb-NO" dirty="0" err="1"/>
              <a:t>public</a:t>
            </a:r>
            <a:r>
              <a:rPr lang="nb-NO" dirty="0"/>
              <a:t> </a:t>
            </a:r>
            <a:r>
              <a:rPr lang="nb-NO" dirty="0" err="1"/>
              <a:t>clouds</a:t>
            </a:r>
            <a:r>
              <a:rPr lang="nb-NO" dirty="0"/>
              <a:t> — </a:t>
            </a:r>
            <a:r>
              <a:rPr lang="nb-NO" dirty="0" err="1"/>
              <a:t>namely</a:t>
            </a:r>
            <a:r>
              <a:rPr lang="nb-NO" dirty="0"/>
              <a:t> </a:t>
            </a:r>
            <a:r>
              <a:rPr lang="nb-NO" dirty="0" err="1"/>
              <a:t>that</a:t>
            </a:r>
            <a:r>
              <a:rPr lang="nb-NO" dirty="0"/>
              <a:t> </a:t>
            </a:r>
            <a:r>
              <a:rPr lang="nb-NO" dirty="0" err="1"/>
              <a:t>shared</a:t>
            </a:r>
            <a:r>
              <a:rPr lang="nb-NO" dirty="0"/>
              <a:t> </a:t>
            </a:r>
            <a:r>
              <a:rPr lang="nb-NO" dirty="0" err="1"/>
              <a:t>cloud</a:t>
            </a:r>
            <a:r>
              <a:rPr lang="nb-NO" dirty="0"/>
              <a:t> </a:t>
            </a:r>
            <a:r>
              <a:rPr lang="nb-NO" dirty="0" err="1"/>
              <a:t>infrastructure</a:t>
            </a:r>
            <a:r>
              <a:rPr lang="nb-NO" dirty="0"/>
              <a:t> is </a:t>
            </a:r>
            <a:r>
              <a:rPr lang="nb-NO" dirty="0" err="1"/>
              <a:t>inherently</a:t>
            </a:r>
            <a:r>
              <a:rPr lang="nb-NO" dirty="0"/>
              <a:t> </a:t>
            </a:r>
            <a:r>
              <a:rPr lang="nb-NO" dirty="0" err="1"/>
              <a:t>risky</a:t>
            </a:r>
            <a:r>
              <a:rPr lang="nb-NO" dirty="0"/>
              <a:t>. </a:t>
            </a:r>
          </a:p>
          <a:p>
            <a:endParaRPr lang="nb-NO" dirty="0"/>
          </a:p>
          <a:p>
            <a:r>
              <a:rPr lang="nb-NO" dirty="0" err="1"/>
              <a:t>Ironically</a:t>
            </a:r>
            <a:r>
              <a:rPr lang="nb-NO" dirty="0"/>
              <a:t>, </a:t>
            </a:r>
            <a:r>
              <a:rPr lang="nb-NO" dirty="0" err="1"/>
              <a:t>avoidance</a:t>
            </a:r>
            <a:r>
              <a:rPr lang="nb-NO" dirty="0"/>
              <a:t> </a:t>
            </a:r>
            <a:r>
              <a:rPr lang="nb-NO" dirty="0" err="1"/>
              <a:t>of</a:t>
            </a:r>
            <a:r>
              <a:rPr lang="nb-NO" dirty="0"/>
              <a:t> </a:t>
            </a:r>
            <a:r>
              <a:rPr lang="nb-NO" dirty="0" err="1"/>
              <a:t>cloud</a:t>
            </a:r>
            <a:r>
              <a:rPr lang="nb-NO" dirty="0"/>
              <a:t> services </a:t>
            </a:r>
            <a:r>
              <a:rPr lang="nb-NO" dirty="0" err="1"/>
              <a:t>may</a:t>
            </a:r>
            <a:r>
              <a:rPr lang="nb-NO" dirty="0"/>
              <a:t> </a:t>
            </a:r>
            <a:r>
              <a:rPr lang="nb-NO" dirty="0" err="1"/>
              <a:t>even</a:t>
            </a:r>
            <a:r>
              <a:rPr lang="nb-NO" dirty="0"/>
              <a:t> lead to </a:t>
            </a:r>
            <a:r>
              <a:rPr lang="nb-NO" dirty="0" err="1"/>
              <a:t>unnecessary</a:t>
            </a:r>
            <a:r>
              <a:rPr lang="nb-NO" dirty="0"/>
              <a:t> </a:t>
            </a:r>
            <a:r>
              <a:rPr lang="nb-NO" dirty="0" err="1"/>
              <a:t>security</a:t>
            </a:r>
            <a:r>
              <a:rPr lang="nb-NO" dirty="0"/>
              <a:t> risks, as </a:t>
            </a:r>
            <a:r>
              <a:rPr lang="nb-NO" dirty="0" err="1"/>
              <a:t>organizations</a:t>
            </a:r>
            <a:r>
              <a:rPr lang="nb-NO" dirty="0"/>
              <a:t> </a:t>
            </a:r>
            <a:r>
              <a:rPr lang="nb-NO" dirty="0" err="1"/>
              <a:t>continue</a:t>
            </a:r>
            <a:r>
              <a:rPr lang="nb-NO" dirty="0"/>
              <a:t> to </a:t>
            </a:r>
            <a:r>
              <a:rPr lang="nb-NO" dirty="0" err="1"/>
              <a:t>rely</a:t>
            </a:r>
            <a:r>
              <a:rPr lang="nb-NO" dirty="0"/>
              <a:t> </a:t>
            </a:r>
            <a:r>
              <a:rPr lang="nb-NO" dirty="0" err="1"/>
              <a:t>on</a:t>
            </a:r>
            <a:r>
              <a:rPr lang="nb-NO" dirty="0"/>
              <a:t> </a:t>
            </a:r>
            <a:r>
              <a:rPr lang="nb-NO" dirty="0" err="1"/>
              <a:t>poorly</a:t>
            </a:r>
            <a:r>
              <a:rPr lang="nb-NO" dirty="0"/>
              <a:t> </a:t>
            </a:r>
            <a:r>
              <a:rPr lang="nb-NO" dirty="0" err="1"/>
              <a:t>managed</a:t>
            </a:r>
            <a:r>
              <a:rPr lang="nb-NO" dirty="0"/>
              <a:t> in-house systems </a:t>
            </a:r>
            <a:r>
              <a:rPr lang="nb-NO" dirty="0" err="1"/>
              <a:t>that</a:t>
            </a:r>
            <a:r>
              <a:rPr lang="nb-NO" dirty="0"/>
              <a:t> </a:t>
            </a:r>
            <a:r>
              <a:rPr lang="nb-NO" dirty="0" err="1"/>
              <a:t>often</a:t>
            </a:r>
            <a:r>
              <a:rPr lang="nb-NO" dirty="0"/>
              <a:t> have more </a:t>
            </a:r>
            <a:r>
              <a:rPr lang="nb-NO" dirty="0" err="1"/>
              <a:t>security</a:t>
            </a:r>
            <a:r>
              <a:rPr lang="nb-NO" dirty="0"/>
              <a:t> </a:t>
            </a:r>
            <a:r>
              <a:rPr lang="nb-NO" dirty="0" err="1"/>
              <a:t>vulnerabilities</a:t>
            </a:r>
            <a:r>
              <a:rPr lang="nb-NO" dirty="0"/>
              <a:t> </a:t>
            </a:r>
            <a:r>
              <a:rPr lang="nb-NO" dirty="0" err="1"/>
              <a:t>than</a:t>
            </a:r>
            <a:r>
              <a:rPr lang="nb-NO" dirty="0"/>
              <a:t> </a:t>
            </a:r>
            <a:r>
              <a:rPr lang="nb-NO" dirty="0" err="1"/>
              <a:t>their</a:t>
            </a:r>
            <a:r>
              <a:rPr lang="nb-NO" dirty="0"/>
              <a:t> </a:t>
            </a:r>
            <a:r>
              <a:rPr lang="nb-NO" dirty="0" err="1"/>
              <a:t>public</a:t>
            </a:r>
            <a:r>
              <a:rPr lang="nb-NO" dirty="0"/>
              <a:t> </a:t>
            </a:r>
            <a:r>
              <a:rPr lang="nb-NO" dirty="0" err="1"/>
              <a:t>cloud</a:t>
            </a:r>
            <a:r>
              <a:rPr lang="nb-NO" dirty="0"/>
              <a:t> </a:t>
            </a:r>
            <a:r>
              <a:rPr lang="nb-NO" dirty="0" err="1"/>
              <a:t>equivalents</a:t>
            </a:r>
            <a:r>
              <a:rPr lang="nb-NO" dirty="0"/>
              <a:t>.</a:t>
            </a:r>
          </a:p>
        </p:txBody>
      </p:sp>
      <p:sp>
        <p:nvSpPr>
          <p:cNvPr id="4" name="TekstSylinder 3">
            <a:extLst>
              <a:ext uri="{FF2B5EF4-FFF2-40B4-BE49-F238E27FC236}">
                <a16:creationId xmlns:a16="http://schemas.microsoft.com/office/drawing/2014/main" id="{FF7419F0-1D47-0543-A502-CEAF69FD4BD0}"/>
              </a:ext>
            </a:extLst>
          </p:cNvPr>
          <p:cNvSpPr txBox="1"/>
          <p:nvPr/>
        </p:nvSpPr>
        <p:spPr>
          <a:xfrm>
            <a:off x="838200" y="5869186"/>
            <a:ext cx="6717993" cy="307777"/>
          </a:xfrm>
          <a:prstGeom prst="rect">
            <a:avLst/>
          </a:prstGeom>
          <a:noFill/>
        </p:spPr>
        <p:txBody>
          <a:bodyPr wrap="none" rtlCol="0">
            <a:spAutoFit/>
          </a:bodyPr>
          <a:lstStyle/>
          <a:p>
            <a:r>
              <a:rPr lang="nb-NO" sz="1400" dirty="0" err="1">
                <a:latin typeface="Arial" panose="020B0604020202020204" pitchFamily="34" charset="0"/>
                <a:cs typeface="Arial" panose="020B0604020202020204" pitchFamily="34" charset="0"/>
              </a:rPr>
              <a:t>https</a:t>
            </a:r>
            <a:r>
              <a:rPr lang="nb-NO" sz="1400" dirty="0">
                <a:latin typeface="Arial" panose="020B0604020202020204" pitchFamily="34" charset="0"/>
                <a:cs typeface="Arial" panose="020B0604020202020204" pitchFamily="34" charset="0"/>
              </a:rPr>
              <a:t>://</a:t>
            </a:r>
            <a:r>
              <a:rPr lang="nb-NO" sz="1400" dirty="0" err="1">
                <a:latin typeface="Arial" panose="020B0604020202020204" pitchFamily="34" charset="0"/>
                <a:cs typeface="Arial" panose="020B0604020202020204" pitchFamily="34" charset="0"/>
              </a:rPr>
              <a:t>www.gartner.com</a:t>
            </a:r>
            <a:r>
              <a:rPr lang="nb-NO" sz="1400" dirty="0">
                <a:latin typeface="Arial" panose="020B0604020202020204" pitchFamily="34" charset="0"/>
                <a:cs typeface="Arial" panose="020B0604020202020204" pitchFamily="34" charset="0"/>
              </a:rPr>
              <a:t>/</a:t>
            </a:r>
            <a:r>
              <a:rPr lang="nb-NO" sz="1400" dirty="0" err="1">
                <a:latin typeface="Arial" panose="020B0604020202020204" pitchFamily="34" charset="0"/>
                <a:cs typeface="Arial" panose="020B0604020202020204" pitchFamily="34" charset="0"/>
              </a:rPr>
              <a:t>document</a:t>
            </a:r>
            <a:r>
              <a:rPr lang="nb-NO" sz="1400" dirty="0">
                <a:latin typeface="Arial" panose="020B0604020202020204" pitchFamily="34" charset="0"/>
                <a:cs typeface="Arial" panose="020B0604020202020204" pitchFamily="34" charset="0"/>
              </a:rPr>
              <a:t>/</a:t>
            </a:r>
            <a:r>
              <a:rPr lang="nb-NO" sz="1400" dirty="0" err="1">
                <a:latin typeface="Arial" panose="020B0604020202020204" pitchFamily="34" charset="0"/>
                <a:cs typeface="Arial" panose="020B0604020202020204" pitchFamily="34" charset="0"/>
              </a:rPr>
              <a:t>code</a:t>
            </a:r>
            <a:r>
              <a:rPr lang="nb-NO" sz="1400" dirty="0">
                <a:latin typeface="Arial" panose="020B0604020202020204" pitchFamily="34" charset="0"/>
                <a:cs typeface="Arial" panose="020B0604020202020204" pitchFamily="34" charset="0"/>
              </a:rPr>
              <a:t>/00350439?ref=</a:t>
            </a:r>
            <a:r>
              <a:rPr lang="nb-NO" sz="1400" dirty="0" err="1">
                <a:latin typeface="Arial" panose="020B0604020202020204" pitchFamily="34" charset="0"/>
                <a:cs typeface="Arial" panose="020B0604020202020204" pitchFamily="34" charset="0"/>
              </a:rPr>
              <a:t>authbody&amp;refval</a:t>
            </a:r>
            <a:r>
              <a:rPr lang="nb-NO" sz="1400" dirty="0">
                <a:latin typeface="Arial" panose="020B0604020202020204" pitchFamily="34" charset="0"/>
                <a:cs typeface="Arial" panose="020B0604020202020204" pitchFamily="34" charset="0"/>
              </a:rPr>
              <a:t>=3987571</a:t>
            </a:r>
          </a:p>
        </p:txBody>
      </p:sp>
      <p:cxnSp>
        <p:nvCxnSpPr>
          <p:cNvPr id="8" name="Rett linje 7">
            <a:extLst>
              <a:ext uri="{FF2B5EF4-FFF2-40B4-BE49-F238E27FC236}">
                <a16:creationId xmlns:a16="http://schemas.microsoft.com/office/drawing/2014/main" id="{33CA04BB-2B14-6F46-863C-652D443854F9}"/>
              </a:ext>
            </a:extLst>
          </p:cNvPr>
          <p:cNvCxnSpPr>
            <a:cxnSpLocks/>
          </p:cNvCxnSpPr>
          <p:nvPr/>
        </p:nvCxnSpPr>
        <p:spPr>
          <a:xfrm>
            <a:off x="1899138" y="3493477"/>
            <a:ext cx="743243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Rett linje 10">
            <a:extLst>
              <a:ext uri="{FF2B5EF4-FFF2-40B4-BE49-F238E27FC236}">
                <a16:creationId xmlns:a16="http://schemas.microsoft.com/office/drawing/2014/main" id="{8D8C5017-3AE7-B64C-8249-B9FFAF827158}"/>
              </a:ext>
            </a:extLst>
          </p:cNvPr>
          <p:cNvCxnSpPr>
            <a:cxnSpLocks/>
          </p:cNvCxnSpPr>
          <p:nvPr/>
        </p:nvCxnSpPr>
        <p:spPr>
          <a:xfrm>
            <a:off x="7455877" y="2157046"/>
            <a:ext cx="347656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4281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2A0E0D8-BAF2-0949-94AF-41D4D18291B7}"/>
              </a:ext>
            </a:extLst>
          </p:cNvPr>
          <p:cNvSpPr>
            <a:spLocks noGrp="1"/>
          </p:cNvSpPr>
          <p:nvPr>
            <p:ph type="title"/>
          </p:nvPr>
        </p:nvSpPr>
        <p:spPr/>
        <p:txBody>
          <a:bodyPr>
            <a:normAutofit fontScale="90000"/>
          </a:bodyPr>
          <a:lstStyle/>
          <a:p>
            <a:r>
              <a:rPr lang="nb-NO" b="0" dirty="0" err="1"/>
              <a:t>Clouds</a:t>
            </a:r>
            <a:r>
              <a:rPr lang="nb-NO" b="0" dirty="0"/>
              <a:t> Are </a:t>
            </a:r>
            <a:r>
              <a:rPr lang="nb-NO" b="0" dirty="0" err="1"/>
              <a:t>Secure</a:t>
            </a:r>
            <a:r>
              <a:rPr lang="nb-NO" b="0" dirty="0"/>
              <a:t>: Are </a:t>
            </a:r>
            <a:r>
              <a:rPr lang="nb-NO" b="0" dirty="0" err="1"/>
              <a:t>You</a:t>
            </a:r>
            <a:r>
              <a:rPr lang="nb-NO" b="0" dirty="0"/>
              <a:t> Using </a:t>
            </a:r>
            <a:r>
              <a:rPr lang="nb-NO" b="0" dirty="0" err="1"/>
              <a:t>Them</a:t>
            </a:r>
            <a:r>
              <a:rPr lang="nb-NO" b="0" dirty="0"/>
              <a:t> </a:t>
            </a:r>
            <a:r>
              <a:rPr lang="nb-NO" b="0" dirty="0" err="1"/>
              <a:t>Securely</a:t>
            </a:r>
            <a:r>
              <a:rPr lang="nb-NO" b="0" dirty="0"/>
              <a:t>?</a:t>
            </a:r>
            <a:br>
              <a:rPr lang="nb-NO" b="0" dirty="0"/>
            </a:br>
            <a:br>
              <a:rPr lang="nb-NO" b="0" dirty="0"/>
            </a:br>
            <a:r>
              <a:rPr lang="nb-NO" sz="1800" dirty="0"/>
              <a:t>Gartner; 7 </a:t>
            </a:r>
            <a:r>
              <a:rPr lang="nb-NO" sz="1800" dirty="0" err="1"/>
              <a:t>October</a:t>
            </a:r>
            <a:r>
              <a:rPr lang="nb-NO" sz="1800" dirty="0"/>
              <a:t> 2019</a:t>
            </a:r>
            <a:br>
              <a:rPr lang="nb-NO" b="0" dirty="0"/>
            </a:br>
            <a:endParaRPr lang="nb-NO" dirty="0"/>
          </a:p>
        </p:txBody>
      </p:sp>
      <p:sp>
        <p:nvSpPr>
          <p:cNvPr id="4" name="TekstSylinder 3">
            <a:extLst>
              <a:ext uri="{FF2B5EF4-FFF2-40B4-BE49-F238E27FC236}">
                <a16:creationId xmlns:a16="http://schemas.microsoft.com/office/drawing/2014/main" id="{FF7419F0-1D47-0543-A502-CEAF69FD4BD0}"/>
              </a:ext>
            </a:extLst>
          </p:cNvPr>
          <p:cNvSpPr txBox="1"/>
          <p:nvPr/>
        </p:nvSpPr>
        <p:spPr>
          <a:xfrm>
            <a:off x="973015" y="5990492"/>
            <a:ext cx="7678449" cy="338554"/>
          </a:xfrm>
          <a:prstGeom prst="rect">
            <a:avLst/>
          </a:prstGeom>
          <a:noFill/>
        </p:spPr>
        <p:txBody>
          <a:bodyPr wrap="none" rtlCol="0">
            <a:spAutoFit/>
          </a:bodyPr>
          <a:lstStyle/>
          <a:p>
            <a:r>
              <a:rPr lang="nb-NO" sz="1600" dirty="0" err="1">
                <a:latin typeface="Arial" panose="020B0604020202020204" pitchFamily="34" charset="0"/>
                <a:cs typeface="Arial" panose="020B0604020202020204" pitchFamily="34" charset="0"/>
              </a:rPr>
              <a:t>https</a:t>
            </a:r>
            <a:r>
              <a:rPr lang="nb-NO" sz="1600" dirty="0">
                <a:latin typeface="Arial" panose="020B0604020202020204" pitchFamily="34" charset="0"/>
                <a:cs typeface="Arial" panose="020B0604020202020204" pitchFamily="34" charset="0"/>
              </a:rPr>
              <a:t>://</a:t>
            </a:r>
            <a:r>
              <a:rPr lang="nb-NO" sz="1600" dirty="0" err="1">
                <a:latin typeface="Arial" panose="020B0604020202020204" pitchFamily="34" charset="0"/>
                <a:cs typeface="Arial" panose="020B0604020202020204" pitchFamily="34" charset="0"/>
              </a:rPr>
              <a:t>www.gartner.com</a:t>
            </a:r>
            <a:r>
              <a:rPr lang="nb-NO" sz="1600" dirty="0">
                <a:latin typeface="Arial" panose="020B0604020202020204" pitchFamily="34" charset="0"/>
                <a:cs typeface="Arial" panose="020B0604020202020204" pitchFamily="34" charset="0"/>
              </a:rPr>
              <a:t>/</a:t>
            </a:r>
            <a:r>
              <a:rPr lang="nb-NO" sz="1600" dirty="0" err="1">
                <a:latin typeface="Arial" panose="020B0604020202020204" pitchFamily="34" charset="0"/>
                <a:cs typeface="Arial" panose="020B0604020202020204" pitchFamily="34" charset="0"/>
              </a:rPr>
              <a:t>document</a:t>
            </a:r>
            <a:r>
              <a:rPr lang="nb-NO" sz="1600" dirty="0">
                <a:latin typeface="Arial" panose="020B0604020202020204" pitchFamily="34" charset="0"/>
                <a:cs typeface="Arial" panose="020B0604020202020204" pitchFamily="34" charset="0"/>
              </a:rPr>
              <a:t>/</a:t>
            </a:r>
            <a:r>
              <a:rPr lang="nb-NO" sz="1600" dirty="0" err="1">
                <a:latin typeface="Arial" panose="020B0604020202020204" pitchFamily="34" charset="0"/>
                <a:cs typeface="Arial" panose="020B0604020202020204" pitchFamily="34" charset="0"/>
              </a:rPr>
              <a:t>code</a:t>
            </a:r>
            <a:r>
              <a:rPr lang="nb-NO" sz="1600" dirty="0">
                <a:latin typeface="Arial" panose="020B0604020202020204" pitchFamily="34" charset="0"/>
                <a:cs typeface="Arial" panose="020B0604020202020204" pitchFamily="34" charset="0"/>
              </a:rPr>
              <a:t>/00350439?ref=</a:t>
            </a:r>
            <a:r>
              <a:rPr lang="nb-NO" sz="1600" dirty="0" err="1">
                <a:latin typeface="Arial" panose="020B0604020202020204" pitchFamily="34" charset="0"/>
                <a:cs typeface="Arial" panose="020B0604020202020204" pitchFamily="34" charset="0"/>
              </a:rPr>
              <a:t>authbody&amp;refval</a:t>
            </a:r>
            <a:r>
              <a:rPr lang="nb-NO" sz="1600" dirty="0">
                <a:latin typeface="Arial" panose="020B0604020202020204" pitchFamily="34" charset="0"/>
                <a:cs typeface="Arial" panose="020B0604020202020204" pitchFamily="34" charset="0"/>
              </a:rPr>
              <a:t>=3987571</a:t>
            </a:r>
          </a:p>
        </p:txBody>
      </p:sp>
      <p:pic>
        <p:nvPicPr>
          <p:cNvPr id="8" name="Bilde 7">
            <a:extLst>
              <a:ext uri="{FF2B5EF4-FFF2-40B4-BE49-F238E27FC236}">
                <a16:creationId xmlns:a16="http://schemas.microsoft.com/office/drawing/2014/main" id="{663F0E3E-4C2C-1241-B4DA-52E07ADDD634}"/>
              </a:ext>
            </a:extLst>
          </p:cNvPr>
          <p:cNvPicPr>
            <a:picLocks noChangeAspect="1"/>
          </p:cNvPicPr>
          <p:nvPr/>
        </p:nvPicPr>
        <p:blipFill rotWithShape="1">
          <a:blip r:embed="rId2"/>
          <a:srcRect t="46561" r="13077"/>
          <a:stretch/>
        </p:blipFill>
        <p:spPr>
          <a:xfrm>
            <a:off x="744417" y="2995174"/>
            <a:ext cx="10456918" cy="1014118"/>
          </a:xfrm>
          <a:prstGeom prst="rect">
            <a:avLst/>
          </a:prstGeom>
        </p:spPr>
      </p:pic>
    </p:spTree>
    <p:extLst>
      <p:ext uri="{BB962C8B-B14F-4D97-AF65-F5344CB8AC3E}">
        <p14:creationId xmlns:p14="http://schemas.microsoft.com/office/powerpoint/2010/main" val="912107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D70B589A-4182-0746-A776-67BD2CBE3702}"/>
              </a:ext>
            </a:extLst>
          </p:cNvPr>
          <p:cNvPicPr>
            <a:picLocks noChangeAspect="1"/>
          </p:cNvPicPr>
          <p:nvPr/>
        </p:nvPicPr>
        <p:blipFill>
          <a:blip r:embed="rId2"/>
          <a:stretch>
            <a:fillRect/>
          </a:stretch>
        </p:blipFill>
        <p:spPr>
          <a:xfrm>
            <a:off x="2640899" y="796727"/>
            <a:ext cx="6910202" cy="5480505"/>
          </a:xfrm>
          <a:prstGeom prst="rect">
            <a:avLst/>
          </a:prstGeom>
        </p:spPr>
      </p:pic>
      <p:sp>
        <p:nvSpPr>
          <p:cNvPr id="6" name="Rektangel 5">
            <a:extLst>
              <a:ext uri="{FF2B5EF4-FFF2-40B4-BE49-F238E27FC236}">
                <a16:creationId xmlns:a16="http://schemas.microsoft.com/office/drawing/2014/main" id="{44C9C05A-4868-9741-8C05-9D8FCF93654E}"/>
              </a:ext>
            </a:extLst>
          </p:cNvPr>
          <p:cNvSpPr/>
          <p:nvPr/>
        </p:nvSpPr>
        <p:spPr>
          <a:xfrm>
            <a:off x="2928551" y="5449330"/>
            <a:ext cx="6017741" cy="543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941538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ompetanseheving etter cyberhendelsen i Østre Toten kommune |  Statsforvalteren i Innlandet">
            <a:extLst>
              <a:ext uri="{FF2B5EF4-FFF2-40B4-BE49-F238E27FC236}">
                <a16:creationId xmlns:a16="http://schemas.microsoft.com/office/drawing/2014/main" id="{5AF51567-39BC-B643-BEA3-C1F6772F6A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99" t="4693" r="2555" b="7134"/>
          <a:stretch/>
        </p:blipFill>
        <p:spPr bwMode="auto">
          <a:xfrm>
            <a:off x="1125415" y="515816"/>
            <a:ext cx="9941169" cy="5650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6098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0E109BF0-EB60-1C41-AB10-0C85BE572126}"/>
              </a:ext>
            </a:extLst>
          </p:cNvPr>
          <p:cNvPicPr>
            <a:picLocks noChangeAspect="1"/>
          </p:cNvPicPr>
          <p:nvPr/>
        </p:nvPicPr>
        <p:blipFill>
          <a:blip r:embed="rId2"/>
          <a:stretch>
            <a:fillRect/>
          </a:stretch>
        </p:blipFill>
        <p:spPr>
          <a:xfrm>
            <a:off x="164123" y="3799868"/>
            <a:ext cx="11535508" cy="1384890"/>
          </a:xfrm>
          <a:prstGeom prst="rect">
            <a:avLst/>
          </a:prstGeom>
        </p:spPr>
      </p:pic>
      <p:pic>
        <p:nvPicPr>
          <p:cNvPr id="5" name="Bilde 4">
            <a:extLst>
              <a:ext uri="{FF2B5EF4-FFF2-40B4-BE49-F238E27FC236}">
                <a16:creationId xmlns:a16="http://schemas.microsoft.com/office/drawing/2014/main" id="{ACCCFA07-D98C-BB4C-B927-C04DA8D46929}"/>
              </a:ext>
            </a:extLst>
          </p:cNvPr>
          <p:cNvPicPr>
            <a:picLocks noChangeAspect="1"/>
          </p:cNvPicPr>
          <p:nvPr/>
        </p:nvPicPr>
        <p:blipFill>
          <a:blip r:embed="rId3"/>
          <a:stretch>
            <a:fillRect/>
          </a:stretch>
        </p:blipFill>
        <p:spPr>
          <a:xfrm>
            <a:off x="4089888" y="312616"/>
            <a:ext cx="7351834" cy="2761680"/>
          </a:xfrm>
          <a:prstGeom prst="rect">
            <a:avLst/>
          </a:prstGeom>
        </p:spPr>
      </p:pic>
      <p:pic>
        <p:nvPicPr>
          <p:cNvPr id="7" name="Bilde 6">
            <a:extLst>
              <a:ext uri="{FF2B5EF4-FFF2-40B4-BE49-F238E27FC236}">
                <a16:creationId xmlns:a16="http://schemas.microsoft.com/office/drawing/2014/main" id="{74380371-8BC9-4543-BF01-7FF0A01F2C14}"/>
              </a:ext>
            </a:extLst>
          </p:cNvPr>
          <p:cNvPicPr>
            <a:picLocks noChangeAspect="1"/>
          </p:cNvPicPr>
          <p:nvPr/>
        </p:nvPicPr>
        <p:blipFill>
          <a:blip r:embed="rId4"/>
          <a:stretch>
            <a:fillRect/>
          </a:stretch>
        </p:blipFill>
        <p:spPr>
          <a:xfrm>
            <a:off x="164123" y="312616"/>
            <a:ext cx="4148504" cy="2490720"/>
          </a:xfrm>
          <a:prstGeom prst="rect">
            <a:avLst/>
          </a:prstGeom>
        </p:spPr>
      </p:pic>
      <p:pic>
        <p:nvPicPr>
          <p:cNvPr id="9" name="Bilde 8">
            <a:extLst>
              <a:ext uri="{FF2B5EF4-FFF2-40B4-BE49-F238E27FC236}">
                <a16:creationId xmlns:a16="http://schemas.microsoft.com/office/drawing/2014/main" id="{A81AC013-5991-C842-9F85-9947A8C54013}"/>
              </a:ext>
            </a:extLst>
          </p:cNvPr>
          <p:cNvPicPr>
            <a:picLocks noChangeAspect="1"/>
          </p:cNvPicPr>
          <p:nvPr/>
        </p:nvPicPr>
        <p:blipFill>
          <a:blip r:embed="rId5"/>
          <a:stretch>
            <a:fillRect/>
          </a:stretch>
        </p:blipFill>
        <p:spPr>
          <a:xfrm>
            <a:off x="164123" y="5275276"/>
            <a:ext cx="11535508" cy="906014"/>
          </a:xfrm>
          <a:prstGeom prst="rect">
            <a:avLst/>
          </a:prstGeom>
        </p:spPr>
      </p:pic>
    </p:spTree>
    <p:extLst>
      <p:ext uri="{BB962C8B-B14F-4D97-AF65-F5344CB8AC3E}">
        <p14:creationId xmlns:p14="http://schemas.microsoft.com/office/powerpoint/2010/main" val="3775047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7A2AE538-1DAA-3B48-BA20-4EC18612A610}"/>
              </a:ext>
            </a:extLst>
          </p:cNvPr>
          <p:cNvPicPr>
            <a:picLocks noChangeAspect="1"/>
          </p:cNvPicPr>
          <p:nvPr/>
        </p:nvPicPr>
        <p:blipFill rotWithShape="1">
          <a:blip r:embed="rId2"/>
          <a:srcRect l="59040" t="46115" b="10557"/>
          <a:stretch/>
        </p:blipFill>
        <p:spPr>
          <a:xfrm>
            <a:off x="7173732" y="1305982"/>
            <a:ext cx="4658485" cy="2350477"/>
          </a:xfrm>
          <a:prstGeom prst="rect">
            <a:avLst/>
          </a:prstGeom>
        </p:spPr>
      </p:pic>
      <p:pic>
        <p:nvPicPr>
          <p:cNvPr id="6" name="Bilde 5">
            <a:extLst>
              <a:ext uri="{FF2B5EF4-FFF2-40B4-BE49-F238E27FC236}">
                <a16:creationId xmlns:a16="http://schemas.microsoft.com/office/drawing/2014/main" id="{F4AB22EC-2078-9F43-94FF-7B657550D726}"/>
              </a:ext>
            </a:extLst>
          </p:cNvPr>
          <p:cNvPicPr>
            <a:picLocks noChangeAspect="1"/>
          </p:cNvPicPr>
          <p:nvPr/>
        </p:nvPicPr>
        <p:blipFill>
          <a:blip r:embed="rId3"/>
          <a:stretch>
            <a:fillRect/>
          </a:stretch>
        </p:blipFill>
        <p:spPr>
          <a:xfrm>
            <a:off x="487947" y="865226"/>
            <a:ext cx="6685785" cy="5582466"/>
          </a:xfrm>
          <a:prstGeom prst="rect">
            <a:avLst/>
          </a:prstGeom>
        </p:spPr>
      </p:pic>
    </p:spTree>
    <p:extLst>
      <p:ext uri="{BB962C8B-B14F-4D97-AF65-F5344CB8AC3E}">
        <p14:creationId xmlns:p14="http://schemas.microsoft.com/office/powerpoint/2010/main" val="2949997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999BB10F-9565-E447-9061-C43862911E1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98551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D70B589A-4182-0746-A776-67BD2CBE3702}"/>
              </a:ext>
            </a:extLst>
          </p:cNvPr>
          <p:cNvPicPr>
            <a:picLocks noChangeAspect="1"/>
          </p:cNvPicPr>
          <p:nvPr/>
        </p:nvPicPr>
        <p:blipFill>
          <a:blip r:embed="rId2"/>
          <a:stretch>
            <a:fillRect/>
          </a:stretch>
        </p:blipFill>
        <p:spPr>
          <a:xfrm>
            <a:off x="2640899" y="796727"/>
            <a:ext cx="6910202" cy="5480505"/>
          </a:xfrm>
          <a:prstGeom prst="rect">
            <a:avLst/>
          </a:prstGeom>
        </p:spPr>
      </p:pic>
      <p:sp>
        <p:nvSpPr>
          <p:cNvPr id="2" name="Rektangel 1">
            <a:extLst>
              <a:ext uri="{FF2B5EF4-FFF2-40B4-BE49-F238E27FC236}">
                <a16:creationId xmlns:a16="http://schemas.microsoft.com/office/drawing/2014/main" id="{429D09FE-B612-9940-BBBA-67AC32267FBF}"/>
              </a:ext>
            </a:extLst>
          </p:cNvPr>
          <p:cNvSpPr/>
          <p:nvPr/>
        </p:nvSpPr>
        <p:spPr>
          <a:xfrm>
            <a:off x="7303477" y="4888523"/>
            <a:ext cx="1277815" cy="114886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521246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de 24">
            <a:extLst>
              <a:ext uri="{FF2B5EF4-FFF2-40B4-BE49-F238E27FC236}">
                <a16:creationId xmlns:a16="http://schemas.microsoft.com/office/drawing/2014/main" id="{267EF853-1C59-694A-9823-A099C5A4A35D}"/>
              </a:ext>
            </a:extLst>
          </p:cNvPr>
          <p:cNvPicPr>
            <a:picLocks noChangeAspect="1"/>
          </p:cNvPicPr>
          <p:nvPr/>
        </p:nvPicPr>
        <p:blipFill>
          <a:blip r:embed="rId2"/>
          <a:stretch>
            <a:fillRect/>
          </a:stretch>
        </p:blipFill>
        <p:spPr>
          <a:xfrm>
            <a:off x="550015" y="360904"/>
            <a:ext cx="11091970" cy="6136191"/>
          </a:xfrm>
          <a:prstGeom prst="rect">
            <a:avLst/>
          </a:prstGeom>
        </p:spPr>
      </p:pic>
    </p:spTree>
    <p:extLst>
      <p:ext uri="{BB962C8B-B14F-4D97-AF65-F5344CB8AC3E}">
        <p14:creationId xmlns:p14="http://schemas.microsoft.com/office/powerpoint/2010/main" val="14907248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de 24">
            <a:extLst>
              <a:ext uri="{FF2B5EF4-FFF2-40B4-BE49-F238E27FC236}">
                <a16:creationId xmlns:a16="http://schemas.microsoft.com/office/drawing/2014/main" id="{267EF853-1C59-694A-9823-A099C5A4A35D}"/>
              </a:ext>
            </a:extLst>
          </p:cNvPr>
          <p:cNvPicPr>
            <a:picLocks noChangeAspect="1"/>
          </p:cNvPicPr>
          <p:nvPr/>
        </p:nvPicPr>
        <p:blipFill>
          <a:blip r:embed="rId2"/>
          <a:stretch>
            <a:fillRect/>
          </a:stretch>
        </p:blipFill>
        <p:spPr>
          <a:xfrm>
            <a:off x="550015" y="360904"/>
            <a:ext cx="11091970" cy="6136191"/>
          </a:xfrm>
          <a:prstGeom prst="rect">
            <a:avLst/>
          </a:prstGeom>
        </p:spPr>
      </p:pic>
      <p:pic>
        <p:nvPicPr>
          <p:cNvPr id="27" name="Bilde 26">
            <a:extLst>
              <a:ext uri="{FF2B5EF4-FFF2-40B4-BE49-F238E27FC236}">
                <a16:creationId xmlns:a16="http://schemas.microsoft.com/office/drawing/2014/main" id="{190B25EF-312D-8149-A298-90CF5845627D}"/>
              </a:ext>
            </a:extLst>
          </p:cNvPr>
          <p:cNvPicPr>
            <a:picLocks noChangeAspect="1"/>
          </p:cNvPicPr>
          <p:nvPr/>
        </p:nvPicPr>
        <p:blipFill>
          <a:blip r:embed="rId3"/>
          <a:stretch>
            <a:fillRect/>
          </a:stretch>
        </p:blipFill>
        <p:spPr>
          <a:xfrm>
            <a:off x="550015" y="360904"/>
            <a:ext cx="11091970" cy="6136191"/>
          </a:xfrm>
          <a:prstGeom prst="rect">
            <a:avLst/>
          </a:prstGeom>
        </p:spPr>
      </p:pic>
    </p:spTree>
    <p:extLst>
      <p:ext uri="{BB962C8B-B14F-4D97-AF65-F5344CB8AC3E}">
        <p14:creationId xmlns:p14="http://schemas.microsoft.com/office/powerpoint/2010/main" val="1374647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6CC23A7B-0622-AD45-B3C4-160AF98860F8}"/>
              </a:ext>
            </a:extLst>
          </p:cNvPr>
          <p:cNvPicPr>
            <a:picLocks noChangeAspect="1"/>
          </p:cNvPicPr>
          <p:nvPr/>
        </p:nvPicPr>
        <p:blipFill>
          <a:blip r:embed="rId2"/>
          <a:stretch>
            <a:fillRect/>
          </a:stretch>
        </p:blipFill>
        <p:spPr>
          <a:xfrm>
            <a:off x="695960" y="1826415"/>
            <a:ext cx="10800080" cy="3446106"/>
          </a:xfrm>
          <a:prstGeom prst="rect">
            <a:avLst/>
          </a:prstGeom>
        </p:spPr>
      </p:pic>
    </p:spTree>
    <p:extLst>
      <p:ext uri="{BB962C8B-B14F-4D97-AF65-F5344CB8AC3E}">
        <p14:creationId xmlns:p14="http://schemas.microsoft.com/office/powerpoint/2010/main" val="41093913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de 24">
            <a:extLst>
              <a:ext uri="{FF2B5EF4-FFF2-40B4-BE49-F238E27FC236}">
                <a16:creationId xmlns:a16="http://schemas.microsoft.com/office/drawing/2014/main" id="{267EF853-1C59-694A-9823-A099C5A4A35D}"/>
              </a:ext>
            </a:extLst>
          </p:cNvPr>
          <p:cNvPicPr>
            <a:picLocks noChangeAspect="1"/>
          </p:cNvPicPr>
          <p:nvPr/>
        </p:nvPicPr>
        <p:blipFill>
          <a:blip r:embed="rId2"/>
          <a:stretch>
            <a:fillRect/>
          </a:stretch>
        </p:blipFill>
        <p:spPr>
          <a:xfrm>
            <a:off x="550015" y="360904"/>
            <a:ext cx="11091970" cy="6136191"/>
          </a:xfrm>
          <a:prstGeom prst="rect">
            <a:avLst/>
          </a:prstGeom>
        </p:spPr>
      </p:pic>
      <p:pic>
        <p:nvPicPr>
          <p:cNvPr id="27" name="Bilde 26">
            <a:extLst>
              <a:ext uri="{FF2B5EF4-FFF2-40B4-BE49-F238E27FC236}">
                <a16:creationId xmlns:a16="http://schemas.microsoft.com/office/drawing/2014/main" id="{190B25EF-312D-8149-A298-90CF5845627D}"/>
              </a:ext>
            </a:extLst>
          </p:cNvPr>
          <p:cNvPicPr>
            <a:picLocks noChangeAspect="1"/>
          </p:cNvPicPr>
          <p:nvPr/>
        </p:nvPicPr>
        <p:blipFill>
          <a:blip r:embed="rId3"/>
          <a:stretch>
            <a:fillRect/>
          </a:stretch>
        </p:blipFill>
        <p:spPr>
          <a:xfrm>
            <a:off x="550015" y="360904"/>
            <a:ext cx="11091970" cy="6136191"/>
          </a:xfrm>
          <a:prstGeom prst="rect">
            <a:avLst/>
          </a:prstGeom>
        </p:spPr>
      </p:pic>
      <p:pic>
        <p:nvPicPr>
          <p:cNvPr id="4" name="Bilde 3">
            <a:extLst>
              <a:ext uri="{FF2B5EF4-FFF2-40B4-BE49-F238E27FC236}">
                <a16:creationId xmlns:a16="http://schemas.microsoft.com/office/drawing/2014/main" id="{430B2BAE-215C-0545-AA12-99A81C512ACC}"/>
              </a:ext>
            </a:extLst>
          </p:cNvPr>
          <p:cNvPicPr>
            <a:picLocks noChangeAspect="1"/>
          </p:cNvPicPr>
          <p:nvPr/>
        </p:nvPicPr>
        <p:blipFill>
          <a:blip r:embed="rId4"/>
          <a:stretch>
            <a:fillRect/>
          </a:stretch>
        </p:blipFill>
        <p:spPr>
          <a:xfrm>
            <a:off x="1218467" y="3273628"/>
            <a:ext cx="9309588" cy="2781829"/>
          </a:xfrm>
          <a:prstGeom prst="rect">
            <a:avLst/>
          </a:prstGeom>
        </p:spPr>
      </p:pic>
      <p:sp>
        <p:nvSpPr>
          <p:cNvPr id="5" name="TekstSylinder 4">
            <a:extLst>
              <a:ext uri="{FF2B5EF4-FFF2-40B4-BE49-F238E27FC236}">
                <a16:creationId xmlns:a16="http://schemas.microsoft.com/office/drawing/2014/main" id="{CCDC11E7-D615-BF4C-A550-CD5F187CECF8}"/>
              </a:ext>
            </a:extLst>
          </p:cNvPr>
          <p:cNvSpPr txBox="1"/>
          <p:nvPr/>
        </p:nvSpPr>
        <p:spPr>
          <a:xfrm>
            <a:off x="1562547" y="6302415"/>
            <a:ext cx="9066906" cy="276999"/>
          </a:xfrm>
          <a:prstGeom prst="rect">
            <a:avLst/>
          </a:prstGeom>
          <a:noFill/>
        </p:spPr>
        <p:txBody>
          <a:bodyPr wrap="none" rtlCol="0">
            <a:spAutoFit/>
          </a:bodyPr>
          <a:lstStyle/>
          <a:p>
            <a:r>
              <a:rPr lang="nb-NO" sz="1200" dirty="0" err="1">
                <a:latin typeface="Arial" panose="020B0604020202020204" pitchFamily="34" charset="0"/>
                <a:cs typeface="Arial" panose="020B0604020202020204" pitchFamily="34" charset="0"/>
              </a:rPr>
              <a:t>https</a:t>
            </a:r>
            <a:r>
              <a:rPr lang="nb-NO" sz="1200" dirty="0">
                <a:latin typeface="Arial" panose="020B0604020202020204" pitchFamily="34" charset="0"/>
                <a:cs typeface="Arial" panose="020B0604020202020204" pitchFamily="34" charset="0"/>
              </a:rPr>
              <a:t>://</a:t>
            </a:r>
            <a:r>
              <a:rPr lang="nb-NO" sz="1200" dirty="0" err="1">
                <a:latin typeface="Arial" panose="020B0604020202020204" pitchFamily="34" charset="0"/>
                <a:cs typeface="Arial" panose="020B0604020202020204" pitchFamily="34" charset="0"/>
              </a:rPr>
              <a:t>edpb.europa.eu</a:t>
            </a:r>
            <a:r>
              <a:rPr lang="nb-NO" sz="1200" dirty="0">
                <a:latin typeface="Arial" panose="020B0604020202020204" pitchFamily="34" charset="0"/>
                <a:cs typeface="Arial" panose="020B0604020202020204" pitchFamily="34" charset="0"/>
              </a:rPr>
              <a:t>/system/files/2021-06/edpb_recommendations_202001vo.2.0_supplementarymeasurestransferstools_en.pdf</a:t>
            </a:r>
          </a:p>
        </p:txBody>
      </p:sp>
    </p:spTree>
    <p:extLst>
      <p:ext uri="{BB962C8B-B14F-4D97-AF65-F5344CB8AC3E}">
        <p14:creationId xmlns:p14="http://schemas.microsoft.com/office/powerpoint/2010/main" val="2261523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F2A6A946-2A9B-2D44-AFE5-7EC55DA246A4}"/>
              </a:ext>
            </a:extLst>
          </p:cNvPr>
          <p:cNvPicPr>
            <a:picLocks noChangeAspect="1"/>
          </p:cNvPicPr>
          <p:nvPr/>
        </p:nvPicPr>
        <p:blipFill>
          <a:blip r:embed="rId2"/>
          <a:stretch>
            <a:fillRect/>
          </a:stretch>
        </p:blipFill>
        <p:spPr>
          <a:xfrm>
            <a:off x="3238714" y="827217"/>
            <a:ext cx="5336876" cy="5444609"/>
          </a:xfrm>
          <a:prstGeom prst="rect">
            <a:avLst/>
          </a:prstGeom>
        </p:spPr>
      </p:pic>
    </p:spTree>
    <p:extLst>
      <p:ext uri="{BB962C8B-B14F-4D97-AF65-F5344CB8AC3E}">
        <p14:creationId xmlns:p14="http://schemas.microsoft.com/office/powerpoint/2010/main" val="22459915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E8B43620-91B9-B54A-A09F-18A719524882}"/>
              </a:ext>
            </a:extLst>
          </p:cNvPr>
          <p:cNvPicPr>
            <a:picLocks noChangeAspect="1"/>
          </p:cNvPicPr>
          <p:nvPr/>
        </p:nvPicPr>
        <p:blipFill>
          <a:blip r:embed="rId2"/>
          <a:stretch>
            <a:fillRect/>
          </a:stretch>
        </p:blipFill>
        <p:spPr>
          <a:xfrm>
            <a:off x="952043" y="1620926"/>
            <a:ext cx="10001138" cy="2828144"/>
          </a:xfrm>
          <a:prstGeom prst="rect">
            <a:avLst/>
          </a:prstGeom>
        </p:spPr>
      </p:pic>
    </p:spTree>
    <p:extLst>
      <p:ext uri="{BB962C8B-B14F-4D97-AF65-F5344CB8AC3E}">
        <p14:creationId xmlns:p14="http://schemas.microsoft.com/office/powerpoint/2010/main" val="2491164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AA4D31C6-B4BB-9D45-B165-5FD04CD4E06A}"/>
              </a:ext>
            </a:extLst>
          </p:cNvPr>
          <p:cNvPicPr>
            <a:picLocks noChangeAspect="1"/>
          </p:cNvPicPr>
          <p:nvPr/>
        </p:nvPicPr>
        <p:blipFill>
          <a:blip r:embed="rId2"/>
          <a:stretch>
            <a:fillRect/>
          </a:stretch>
        </p:blipFill>
        <p:spPr>
          <a:xfrm>
            <a:off x="998192" y="2186014"/>
            <a:ext cx="10276935" cy="2485972"/>
          </a:xfrm>
          <a:prstGeom prst="rect">
            <a:avLst/>
          </a:prstGeom>
        </p:spPr>
      </p:pic>
    </p:spTree>
    <p:extLst>
      <p:ext uri="{BB962C8B-B14F-4D97-AF65-F5344CB8AC3E}">
        <p14:creationId xmlns:p14="http://schemas.microsoft.com/office/powerpoint/2010/main" val="23991573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30BD8CA7-6849-0244-B304-EC5ABA088D0E}"/>
              </a:ext>
            </a:extLst>
          </p:cNvPr>
          <p:cNvPicPr>
            <a:picLocks noChangeAspect="1"/>
          </p:cNvPicPr>
          <p:nvPr/>
        </p:nvPicPr>
        <p:blipFill>
          <a:blip r:embed="rId2"/>
          <a:stretch>
            <a:fillRect/>
          </a:stretch>
        </p:blipFill>
        <p:spPr>
          <a:xfrm>
            <a:off x="947368" y="742520"/>
            <a:ext cx="3941478" cy="5372959"/>
          </a:xfrm>
          <a:prstGeom prst="rect">
            <a:avLst/>
          </a:prstGeom>
        </p:spPr>
      </p:pic>
      <p:pic>
        <p:nvPicPr>
          <p:cNvPr id="5" name="Bilde 4">
            <a:extLst>
              <a:ext uri="{FF2B5EF4-FFF2-40B4-BE49-F238E27FC236}">
                <a16:creationId xmlns:a16="http://schemas.microsoft.com/office/drawing/2014/main" id="{C3B9BB5F-C0E0-3840-B58E-89F20E94D333}"/>
              </a:ext>
            </a:extLst>
          </p:cNvPr>
          <p:cNvPicPr>
            <a:picLocks noChangeAspect="1"/>
          </p:cNvPicPr>
          <p:nvPr/>
        </p:nvPicPr>
        <p:blipFill>
          <a:blip r:embed="rId3"/>
          <a:stretch>
            <a:fillRect/>
          </a:stretch>
        </p:blipFill>
        <p:spPr>
          <a:xfrm>
            <a:off x="5508159" y="1189407"/>
            <a:ext cx="5230843" cy="4840133"/>
          </a:xfrm>
          <a:prstGeom prst="rect">
            <a:avLst/>
          </a:prstGeom>
        </p:spPr>
      </p:pic>
      <p:sp>
        <p:nvSpPr>
          <p:cNvPr id="2" name="Rektangel 1">
            <a:extLst>
              <a:ext uri="{FF2B5EF4-FFF2-40B4-BE49-F238E27FC236}">
                <a16:creationId xmlns:a16="http://schemas.microsoft.com/office/drawing/2014/main" id="{F31403D9-B9D1-534E-B4ED-A5F1EFD915C6}"/>
              </a:ext>
            </a:extLst>
          </p:cNvPr>
          <p:cNvSpPr/>
          <p:nvPr/>
        </p:nvSpPr>
        <p:spPr>
          <a:xfrm>
            <a:off x="5628640" y="5130800"/>
            <a:ext cx="5110362" cy="3352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2427590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7465FDC7-4EBE-4E46-A763-0443480BFE83}"/>
              </a:ext>
            </a:extLst>
          </p:cNvPr>
          <p:cNvPicPr>
            <a:picLocks noChangeAspect="1"/>
          </p:cNvPicPr>
          <p:nvPr/>
        </p:nvPicPr>
        <p:blipFill>
          <a:blip r:embed="rId2"/>
          <a:stretch>
            <a:fillRect/>
          </a:stretch>
        </p:blipFill>
        <p:spPr>
          <a:xfrm>
            <a:off x="911235" y="552867"/>
            <a:ext cx="4148445" cy="5704113"/>
          </a:xfrm>
          <a:prstGeom prst="rect">
            <a:avLst/>
          </a:prstGeom>
        </p:spPr>
      </p:pic>
      <p:pic>
        <p:nvPicPr>
          <p:cNvPr id="5" name="Bilde 4">
            <a:extLst>
              <a:ext uri="{FF2B5EF4-FFF2-40B4-BE49-F238E27FC236}">
                <a16:creationId xmlns:a16="http://schemas.microsoft.com/office/drawing/2014/main" id="{59C8ED8D-FFC2-674C-84D8-98C1552E6042}"/>
              </a:ext>
            </a:extLst>
          </p:cNvPr>
          <p:cNvPicPr>
            <a:picLocks noChangeAspect="1"/>
          </p:cNvPicPr>
          <p:nvPr/>
        </p:nvPicPr>
        <p:blipFill rotWithShape="1">
          <a:blip r:embed="rId3"/>
          <a:srcRect t="11242" r="10343" b="17669"/>
          <a:stretch/>
        </p:blipFill>
        <p:spPr>
          <a:xfrm>
            <a:off x="5514557" y="857076"/>
            <a:ext cx="5976334" cy="5399904"/>
          </a:xfrm>
          <a:prstGeom prst="rect">
            <a:avLst/>
          </a:prstGeom>
        </p:spPr>
      </p:pic>
    </p:spTree>
    <p:extLst>
      <p:ext uri="{BB962C8B-B14F-4D97-AF65-F5344CB8AC3E}">
        <p14:creationId xmlns:p14="http://schemas.microsoft.com/office/powerpoint/2010/main" val="39610782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864CAEF4-0624-D64D-83F3-1AC7ABAC8571}"/>
              </a:ext>
            </a:extLst>
          </p:cNvPr>
          <p:cNvSpPr>
            <a:spLocks noGrp="1"/>
          </p:cNvSpPr>
          <p:nvPr>
            <p:ph idx="1"/>
          </p:nvPr>
        </p:nvSpPr>
        <p:spPr>
          <a:xfrm>
            <a:off x="838200" y="1253331"/>
            <a:ext cx="10515600" cy="4351338"/>
          </a:xfrm>
        </p:spPr>
        <p:txBody>
          <a:bodyPr>
            <a:normAutofit fontScale="92500" lnSpcReduction="10000"/>
          </a:bodyPr>
          <a:lstStyle/>
          <a:p>
            <a:r>
              <a:rPr lang="nb-NO" u="sng" dirty="0"/>
              <a:t>State-</a:t>
            </a:r>
            <a:r>
              <a:rPr lang="nb-NO" u="sng" dirty="0" err="1"/>
              <a:t>of</a:t>
            </a:r>
            <a:r>
              <a:rPr lang="nb-NO" u="sng" dirty="0"/>
              <a:t>-</a:t>
            </a:r>
            <a:r>
              <a:rPr lang="nb-NO" u="sng" dirty="0" err="1"/>
              <a:t>the</a:t>
            </a:r>
            <a:r>
              <a:rPr lang="nb-NO" u="sng" dirty="0"/>
              <a:t> art guidelines</a:t>
            </a:r>
            <a:r>
              <a:rPr lang="nb-NO" dirty="0"/>
              <a:t> fra ENISA og løser </a:t>
            </a:r>
            <a:r>
              <a:rPr lang="nb-NO" dirty="0" err="1"/>
              <a:t>use</a:t>
            </a:r>
            <a:r>
              <a:rPr lang="nb-NO" dirty="0"/>
              <a:t> case 6 i EDPB </a:t>
            </a:r>
            <a:r>
              <a:rPr lang="nb-NO" dirty="0" err="1"/>
              <a:t>suppl</a:t>
            </a:r>
            <a:r>
              <a:rPr lang="nb-NO" dirty="0"/>
              <a:t>. </a:t>
            </a:r>
            <a:r>
              <a:rPr lang="nb-NO" dirty="0" err="1"/>
              <a:t>Measures</a:t>
            </a:r>
            <a:endParaRPr lang="nb-NO" dirty="0"/>
          </a:p>
          <a:p>
            <a:r>
              <a:rPr lang="nb-NO" sz="1400" dirty="0" err="1">
                <a:solidFill>
                  <a:schemeClr val="bg2">
                    <a:lumMod val="50000"/>
                  </a:schemeClr>
                </a:solidFill>
              </a:rPr>
              <a:t>https</a:t>
            </a:r>
            <a:r>
              <a:rPr lang="nb-NO" sz="1400" dirty="0">
                <a:solidFill>
                  <a:schemeClr val="bg2">
                    <a:lumMod val="50000"/>
                  </a:schemeClr>
                </a:solidFill>
              </a:rPr>
              <a:t>://</a:t>
            </a:r>
            <a:r>
              <a:rPr lang="nb-NO" sz="1400" dirty="0" err="1">
                <a:solidFill>
                  <a:schemeClr val="bg2">
                    <a:lumMod val="50000"/>
                  </a:schemeClr>
                </a:solidFill>
              </a:rPr>
              <a:t>www.enisa.europa.eu</a:t>
            </a:r>
            <a:r>
              <a:rPr lang="nb-NO" sz="1400" dirty="0">
                <a:solidFill>
                  <a:schemeClr val="bg2">
                    <a:lumMod val="50000"/>
                  </a:schemeClr>
                </a:solidFill>
              </a:rPr>
              <a:t>/</a:t>
            </a:r>
            <a:r>
              <a:rPr lang="nb-NO" sz="1400" dirty="0" err="1">
                <a:solidFill>
                  <a:schemeClr val="bg2">
                    <a:lumMod val="50000"/>
                  </a:schemeClr>
                </a:solidFill>
              </a:rPr>
              <a:t>news</a:t>
            </a:r>
            <a:r>
              <a:rPr lang="nb-NO" sz="1400" dirty="0">
                <a:solidFill>
                  <a:schemeClr val="bg2">
                    <a:lumMod val="50000"/>
                  </a:schemeClr>
                </a:solidFill>
              </a:rPr>
              <a:t>/</a:t>
            </a:r>
            <a:r>
              <a:rPr lang="nb-NO" sz="1400" dirty="0" err="1">
                <a:solidFill>
                  <a:schemeClr val="bg2">
                    <a:lumMod val="50000"/>
                  </a:schemeClr>
                </a:solidFill>
              </a:rPr>
              <a:t>enisa-news</a:t>
            </a:r>
            <a:r>
              <a:rPr lang="nb-NO" sz="1400" dirty="0">
                <a:solidFill>
                  <a:schemeClr val="bg2">
                    <a:lumMod val="50000"/>
                  </a:schemeClr>
                </a:solidFill>
              </a:rPr>
              <a:t>/</a:t>
            </a:r>
            <a:r>
              <a:rPr lang="nb-NO" sz="1400" dirty="0" err="1">
                <a:solidFill>
                  <a:schemeClr val="bg2">
                    <a:lumMod val="50000"/>
                  </a:schemeClr>
                </a:solidFill>
              </a:rPr>
              <a:t>what</a:t>
            </a:r>
            <a:r>
              <a:rPr lang="nb-NO" sz="1400" dirty="0">
                <a:solidFill>
                  <a:schemeClr val="bg2">
                    <a:lumMod val="50000"/>
                  </a:schemeClr>
                </a:solidFill>
              </a:rPr>
              <a:t>-is-state-</a:t>
            </a:r>
            <a:r>
              <a:rPr lang="nb-NO" sz="1400" dirty="0" err="1">
                <a:solidFill>
                  <a:schemeClr val="bg2">
                    <a:lumMod val="50000"/>
                  </a:schemeClr>
                </a:solidFill>
              </a:rPr>
              <a:t>of</a:t>
            </a:r>
            <a:r>
              <a:rPr lang="nb-NO" sz="1400" dirty="0">
                <a:solidFill>
                  <a:schemeClr val="bg2">
                    <a:lumMod val="50000"/>
                  </a:schemeClr>
                </a:solidFill>
              </a:rPr>
              <a:t>-</a:t>
            </a:r>
            <a:r>
              <a:rPr lang="nb-NO" sz="1400" dirty="0" err="1">
                <a:solidFill>
                  <a:schemeClr val="bg2">
                    <a:lumMod val="50000"/>
                  </a:schemeClr>
                </a:solidFill>
              </a:rPr>
              <a:t>the</a:t>
            </a:r>
            <a:r>
              <a:rPr lang="nb-NO" sz="1400" dirty="0">
                <a:solidFill>
                  <a:schemeClr val="bg2">
                    <a:lumMod val="50000"/>
                  </a:schemeClr>
                </a:solidFill>
              </a:rPr>
              <a:t>-art-in-it-</a:t>
            </a:r>
            <a:r>
              <a:rPr lang="nb-NO" sz="1400" dirty="0" err="1">
                <a:solidFill>
                  <a:schemeClr val="bg2">
                    <a:lumMod val="50000"/>
                  </a:schemeClr>
                </a:solidFill>
              </a:rPr>
              <a:t>security</a:t>
            </a:r>
            <a:endParaRPr lang="nb-NO" dirty="0">
              <a:solidFill>
                <a:schemeClr val="bg2">
                  <a:lumMod val="50000"/>
                </a:schemeClr>
              </a:solidFill>
            </a:endParaRPr>
          </a:p>
          <a:p>
            <a:endParaRPr lang="nb-NO" dirty="0"/>
          </a:p>
          <a:p>
            <a:r>
              <a:rPr lang="nb-NO" u="sng" dirty="0"/>
              <a:t>Generelle</a:t>
            </a:r>
            <a:r>
              <a:rPr lang="nb-NO" dirty="0"/>
              <a:t> retningslinjer fra ENISA </a:t>
            </a:r>
          </a:p>
          <a:p>
            <a:r>
              <a:rPr lang="nb-NO" sz="1400" dirty="0">
                <a:solidFill>
                  <a:schemeClr val="bg2">
                    <a:lumMod val="50000"/>
                  </a:schemeClr>
                </a:solidFill>
              </a:rPr>
              <a:t>(</a:t>
            </a:r>
            <a:r>
              <a:rPr lang="nb-NO" sz="1400" dirty="0" err="1">
                <a:solidFill>
                  <a:schemeClr val="bg2">
                    <a:lumMod val="50000"/>
                  </a:schemeClr>
                </a:solidFill>
              </a:rPr>
              <a:t>https</a:t>
            </a:r>
            <a:r>
              <a:rPr lang="nb-NO" sz="1400" dirty="0">
                <a:solidFill>
                  <a:schemeClr val="bg2">
                    <a:lumMod val="50000"/>
                  </a:schemeClr>
                </a:solidFill>
              </a:rPr>
              <a:t>://</a:t>
            </a:r>
            <a:r>
              <a:rPr lang="nb-NO" sz="1400" dirty="0" err="1">
                <a:solidFill>
                  <a:schemeClr val="bg2">
                    <a:lumMod val="50000"/>
                  </a:schemeClr>
                </a:solidFill>
              </a:rPr>
              <a:t>www.enisa.europa.eu</a:t>
            </a:r>
            <a:r>
              <a:rPr lang="nb-NO" sz="1400" dirty="0">
                <a:solidFill>
                  <a:schemeClr val="bg2">
                    <a:lumMod val="50000"/>
                  </a:schemeClr>
                </a:solidFill>
              </a:rPr>
              <a:t>/</a:t>
            </a:r>
            <a:r>
              <a:rPr lang="nb-NO" sz="1400" dirty="0" err="1">
                <a:solidFill>
                  <a:schemeClr val="bg2">
                    <a:lumMod val="50000"/>
                  </a:schemeClr>
                </a:solidFill>
              </a:rPr>
              <a:t>publications</a:t>
            </a:r>
            <a:r>
              <a:rPr lang="nb-NO" sz="1400" dirty="0">
                <a:solidFill>
                  <a:schemeClr val="bg2">
                    <a:lumMod val="50000"/>
                  </a:schemeClr>
                </a:solidFill>
              </a:rPr>
              <a:t>/data-</a:t>
            </a:r>
            <a:r>
              <a:rPr lang="nb-NO" sz="1400" dirty="0" err="1">
                <a:solidFill>
                  <a:schemeClr val="bg2">
                    <a:lumMod val="50000"/>
                  </a:schemeClr>
                </a:solidFill>
              </a:rPr>
              <a:t>protection</a:t>
            </a:r>
            <a:r>
              <a:rPr lang="nb-NO" sz="1400" dirty="0">
                <a:solidFill>
                  <a:schemeClr val="bg2">
                    <a:lumMod val="50000"/>
                  </a:schemeClr>
                </a:solidFill>
              </a:rPr>
              <a:t>-</a:t>
            </a:r>
            <a:r>
              <a:rPr lang="nb-NO" sz="1400" dirty="0" err="1">
                <a:solidFill>
                  <a:schemeClr val="bg2">
                    <a:lumMod val="50000"/>
                  </a:schemeClr>
                </a:solidFill>
              </a:rPr>
              <a:t>engineering</a:t>
            </a:r>
            <a:r>
              <a:rPr lang="nb-NO" sz="1400" dirty="0">
                <a:solidFill>
                  <a:schemeClr val="bg2">
                    <a:lumMod val="50000"/>
                  </a:schemeClr>
                </a:solidFill>
              </a:rPr>
              <a:t>)</a:t>
            </a:r>
            <a:endParaRPr lang="nb-NO" dirty="0">
              <a:solidFill>
                <a:schemeClr val="bg2">
                  <a:lumMod val="50000"/>
                </a:schemeClr>
              </a:solidFill>
            </a:endParaRPr>
          </a:p>
          <a:p>
            <a:endParaRPr lang="nb-NO" dirty="0"/>
          </a:p>
          <a:p>
            <a:r>
              <a:rPr lang="nb-NO" u="sng" dirty="0"/>
              <a:t>I praksis</a:t>
            </a:r>
            <a:r>
              <a:rPr lang="nb-NO" dirty="0"/>
              <a:t> en forutsetning for auto-ML / AI løsninger </a:t>
            </a:r>
            <a:r>
              <a:rPr lang="nb-NO" dirty="0" err="1"/>
              <a:t>mtp</a:t>
            </a:r>
            <a:r>
              <a:rPr lang="nb-NO" dirty="0"/>
              <a:t> dataintegritet, kodebeskyttelse og personvern i ENISA-guidelines </a:t>
            </a:r>
          </a:p>
          <a:p>
            <a:r>
              <a:rPr lang="nb-NO" sz="1400" dirty="0">
                <a:solidFill>
                  <a:schemeClr val="bg2">
                    <a:lumMod val="50000"/>
                  </a:schemeClr>
                </a:solidFill>
              </a:rPr>
              <a:t>(</a:t>
            </a:r>
            <a:r>
              <a:rPr lang="nb-NO" sz="1400" dirty="0" err="1">
                <a:solidFill>
                  <a:schemeClr val="bg2">
                    <a:lumMod val="50000"/>
                  </a:schemeClr>
                </a:solidFill>
              </a:rPr>
              <a:t>https</a:t>
            </a:r>
            <a:r>
              <a:rPr lang="nb-NO" sz="1400" dirty="0">
                <a:solidFill>
                  <a:schemeClr val="bg2">
                    <a:lumMod val="50000"/>
                  </a:schemeClr>
                </a:solidFill>
              </a:rPr>
              <a:t>://</a:t>
            </a:r>
            <a:r>
              <a:rPr lang="nb-NO" sz="1400" dirty="0" err="1">
                <a:solidFill>
                  <a:schemeClr val="bg2">
                    <a:lumMod val="50000"/>
                  </a:schemeClr>
                </a:solidFill>
              </a:rPr>
              <a:t>www.enisa.europa.eu</a:t>
            </a:r>
            <a:r>
              <a:rPr lang="nb-NO" sz="1400" dirty="0">
                <a:solidFill>
                  <a:schemeClr val="bg2">
                    <a:lumMod val="50000"/>
                  </a:schemeClr>
                </a:solidFill>
              </a:rPr>
              <a:t>/</a:t>
            </a:r>
            <a:r>
              <a:rPr lang="nb-NO" sz="1400" dirty="0" err="1">
                <a:solidFill>
                  <a:schemeClr val="bg2">
                    <a:lumMod val="50000"/>
                  </a:schemeClr>
                </a:solidFill>
              </a:rPr>
              <a:t>news</a:t>
            </a:r>
            <a:r>
              <a:rPr lang="nb-NO" sz="1400" dirty="0">
                <a:solidFill>
                  <a:schemeClr val="bg2">
                    <a:lumMod val="50000"/>
                  </a:schemeClr>
                </a:solidFill>
              </a:rPr>
              <a:t>/</a:t>
            </a:r>
            <a:r>
              <a:rPr lang="nb-NO" sz="1400" dirty="0" err="1">
                <a:solidFill>
                  <a:schemeClr val="bg2">
                    <a:lumMod val="50000"/>
                  </a:schemeClr>
                </a:solidFill>
              </a:rPr>
              <a:t>enisa-news</a:t>
            </a:r>
            <a:r>
              <a:rPr lang="nb-NO" sz="1400" dirty="0">
                <a:solidFill>
                  <a:schemeClr val="bg2">
                    <a:lumMod val="50000"/>
                  </a:schemeClr>
                </a:solidFill>
              </a:rPr>
              <a:t>/artificial-intelligence-how-to-make-machine-learning-cyber-secure)</a:t>
            </a:r>
            <a:endParaRPr lang="nb-NO" dirty="0">
              <a:solidFill>
                <a:schemeClr val="bg2">
                  <a:lumMod val="50000"/>
                </a:schemeClr>
              </a:solidFill>
            </a:endParaRPr>
          </a:p>
          <a:p>
            <a:endParaRPr lang="nb-NO" dirty="0"/>
          </a:p>
          <a:p>
            <a:r>
              <a:rPr lang="nb-NO" dirty="0"/>
              <a:t>Tilgjengelig fullskala hos AWS (AWS Nitro), men blir innføres raskt «over alt»</a:t>
            </a:r>
          </a:p>
          <a:p>
            <a:r>
              <a:rPr lang="nb-NO" dirty="0"/>
              <a:t>Gir Public </a:t>
            </a:r>
            <a:r>
              <a:rPr lang="nb-NO" dirty="0" err="1"/>
              <a:t>Cloud</a:t>
            </a:r>
            <a:r>
              <a:rPr lang="nb-NO" dirty="0"/>
              <a:t> ytterligere forsprang i datasikkerhet og personvern i praksis</a:t>
            </a:r>
          </a:p>
          <a:p>
            <a:pPr lvl="1"/>
            <a:r>
              <a:rPr lang="nb-NO" dirty="0"/>
              <a:t>Vanskelig å oppfylle kravene i retningslinjene fra ENISA hvis man </a:t>
            </a:r>
            <a:r>
              <a:rPr lang="nb-NO" u="sng" dirty="0"/>
              <a:t>IKKE</a:t>
            </a:r>
            <a:r>
              <a:rPr lang="nb-NO" dirty="0"/>
              <a:t> benytter </a:t>
            </a:r>
            <a:r>
              <a:rPr lang="nb-NO" dirty="0" err="1"/>
              <a:t>public</a:t>
            </a:r>
            <a:r>
              <a:rPr lang="nb-NO" dirty="0"/>
              <a:t> </a:t>
            </a:r>
            <a:r>
              <a:rPr lang="nb-NO" dirty="0" err="1"/>
              <a:t>cloud</a:t>
            </a:r>
            <a:endParaRPr lang="nb-NO" dirty="0"/>
          </a:p>
          <a:p>
            <a:pPr lvl="1"/>
            <a:endParaRPr lang="nb-NO" dirty="0"/>
          </a:p>
          <a:p>
            <a:pPr lvl="1"/>
            <a:endParaRPr lang="nb-NO" dirty="0"/>
          </a:p>
        </p:txBody>
      </p:sp>
    </p:spTree>
    <p:extLst>
      <p:ext uri="{BB962C8B-B14F-4D97-AF65-F5344CB8AC3E}">
        <p14:creationId xmlns:p14="http://schemas.microsoft.com/office/powerpoint/2010/main" val="28495284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71B6180-750F-7D4F-8F5F-07DE65DB2602}"/>
              </a:ext>
            </a:extLst>
          </p:cNvPr>
          <p:cNvSpPr>
            <a:spLocks noGrp="1"/>
          </p:cNvSpPr>
          <p:nvPr>
            <p:ph type="title"/>
          </p:nvPr>
        </p:nvSpPr>
        <p:spPr/>
        <p:txBody>
          <a:bodyPr/>
          <a:lstStyle/>
          <a:p>
            <a:r>
              <a:rPr lang="nb-NO" dirty="0" err="1"/>
              <a:t>Protects</a:t>
            </a:r>
            <a:r>
              <a:rPr lang="nb-NO" dirty="0"/>
              <a:t> </a:t>
            </a:r>
            <a:r>
              <a:rPr lang="nb-NO" dirty="0" err="1"/>
              <a:t>confidentiality</a:t>
            </a:r>
            <a:r>
              <a:rPr lang="nb-NO" dirty="0"/>
              <a:t>, data </a:t>
            </a:r>
            <a:r>
              <a:rPr lang="nb-NO" dirty="0" err="1"/>
              <a:t>integrity</a:t>
            </a:r>
            <a:r>
              <a:rPr lang="nb-NO" dirty="0"/>
              <a:t> and </a:t>
            </a:r>
            <a:r>
              <a:rPr lang="nb-NO" dirty="0" err="1"/>
              <a:t>code</a:t>
            </a:r>
            <a:r>
              <a:rPr lang="nb-NO" dirty="0"/>
              <a:t> </a:t>
            </a:r>
            <a:r>
              <a:rPr lang="nb-NO" dirty="0" err="1"/>
              <a:t>integrity</a:t>
            </a:r>
            <a:endParaRPr lang="nb-NO" dirty="0"/>
          </a:p>
        </p:txBody>
      </p:sp>
      <p:sp>
        <p:nvSpPr>
          <p:cNvPr id="3" name="Plassholder for innhold 2">
            <a:extLst>
              <a:ext uri="{FF2B5EF4-FFF2-40B4-BE49-F238E27FC236}">
                <a16:creationId xmlns:a16="http://schemas.microsoft.com/office/drawing/2014/main" id="{029A070B-DE0C-314B-8615-043F1FEB5E0F}"/>
              </a:ext>
            </a:extLst>
          </p:cNvPr>
          <p:cNvSpPr>
            <a:spLocks noGrp="1"/>
          </p:cNvSpPr>
          <p:nvPr>
            <p:ph idx="1"/>
          </p:nvPr>
        </p:nvSpPr>
        <p:spPr/>
        <p:txBody>
          <a:bodyPr/>
          <a:lstStyle/>
          <a:p>
            <a:r>
              <a:rPr lang="nb-NO" b="1" dirty="0"/>
              <a:t>Data </a:t>
            </a:r>
            <a:r>
              <a:rPr lang="nb-NO" b="1" dirty="0" err="1"/>
              <a:t>confidentiality</a:t>
            </a:r>
            <a:endParaRPr lang="nb-NO" b="1" dirty="0"/>
          </a:p>
          <a:p>
            <a:r>
              <a:rPr lang="nb-NO" dirty="0"/>
              <a:t>	</a:t>
            </a:r>
            <a:r>
              <a:rPr lang="nb-NO" dirty="0" err="1"/>
              <a:t>Prevents</a:t>
            </a:r>
            <a:r>
              <a:rPr lang="nb-NO" dirty="0"/>
              <a:t> </a:t>
            </a:r>
            <a:r>
              <a:rPr lang="nb-NO" dirty="0" err="1"/>
              <a:t>unauthorized</a:t>
            </a:r>
            <a:r>
              <a:rPr lang="nb-NO" dirty="0"/>
              <a:t> </a:t>
            </a:r>
            <a:r>
              <a:rPr lang="nb-NO" dirty="0" err="1"/>
              <a:t>access</a:t>
            </a:r>
            <a:r>
              <a:rPr lang="nb-NO" dirty="0"/>
              <a:t> from </a:t>
            </a:r>
            <a:r>
              <a:rPr lang="nb-NO" dirty="0" err="1"/>
              <a:t>other</a:t>
            </a:r>
            <a:r>
              <a:rPr lang="nb-NO" dirty="0"/>
              <a:t> </a:t>
            </a:r>
            <a:r>
              <a:rPr lang="nb-NO" dirty="0" err="1"/>
              <a:t>applications</a:t>
            </a:r>
            <a:r>
              <a:rPr lang="nb-NO" dirty="0"/>
              <a:t>, OS, </a:t>
            </a:r>
            <a:r>
              <a:rPr lang="nb-NO" dirty="0" err="1"/>
              <a:t>hypervisor</a:t>
            </a:r>
            <a:r>
              <a:rPr lang="nb-NO" dirty="0"/>
              <a:t>, system administrators, service </a:t>
            </a:r>
            <a:r>
              <a:rPr lang="nb-NO" dirty="0" err="1"/>
              <a:t>providers</a:t>
            </a:r>
            <a:r>
              <a:rPr lang="nb-NO" dirty="0"/>
              <a:t>, and </a:t>
            </a:r>
            <a:r>
              <a:rPr lang="nb-NO" dirty="0" err="1"/>
              <a:t>the</a:t>
            </a:r>
            <a:r>
              <a:rPr lang="nb-NO" dirty="0"/>
              <a:t> </a:t>
            </a:r>
            <a:r>
              <a:rPr lang="nb-NO" dirty="0" err="1"/>
              <a:t>infrastructure</a:t>
            </a:r>
            <a:r>
              <a:rPr lang="nb-NO" dirty="0"/>
              <a:t> </a:t>
            </a:r>
            <a:r>
              <a:rPr lang="nb-NO" dirty="0" err="1"/>
              <a:t>owner</a:t>
            </a:r>
            <a:r>
              <a:rPr lang="nb-NO" dirty="0"/>
              <a:t> — or </a:t>
            </a:r>
            <a:r>
              <a:rPr lang="nb-NO" dirty="0" err="1"/>
              <a:t>anyone</a:t>
            </a:r>
            <a:r>
              <a:rPr lang="nb-NO" dirty="0"/>
              <a:t> </a:t>
            </a:r>
            <a:r>
              <a:rPr lang="nb-NO" dirty="0" err="1"/>
              <a:t>else</a:t>
            </a:r>
            <a:r>
              <a:rPr lang="nb-NO" dirty="0"/>
              <a:t> </a:t>
            </a:r>
            <a:r>
              <a:rPr lang="nb-NO" dirty="0" err="1"/>
              <a:t>with</a:t>
            </a:r>
            <a:r>
              <a:rPr lang="nb-NO" dirty="0"/>
              <a:t> </a:t>
            </a:r>
            <a:r>
              <a:rPr lang="nb-NO" dirty="0" err="1"/>
              <a:t>physical</a:t>
            </a:r>
            <a:r>
              <a:rPr lang="nb-NO" dirty="0"/>
              <a:t> </a:t>
            </a:r>
            <a:r>
              <a:rPr lang="nb-NO" dirty="0" err="1"/>
              <a:t>access</a:t>
            </a:r>
            <a:r>
              <a:rPr lang="nb-NO" dirty="0"/>
              <a:t> to </a:t>
            </a:r>
            <a:r>
              <a:rPr lang="nb-NO" dirty="0" err="1"/>
              <a:t>the</a:t>
            </a:r>
            <a:r>
              <a:rPr lang="nb-NO" dirty="0"/>
              <a:t> hardware</a:t>
            </a:r>
          </a:p>
          <a:p>
            <a:endParaRPr lang="nb-NO" dirty="0"/>
          </a:p>
          <a:p>
            <a:r>
              <a:rPr lang="nb-NO" b="1" dirty="0"/>
              <a:t>Data </a:t>
            </a:r>
            <a:r>
              <a:rPr lang="nb-NO" b="1" dirty="0" err="1"/>
              <a:t>integrity</a:t>
            </a:r>
            <a:endParaRPr lang="nb-NO" b="1" dirty="0"/>
          </a:p>
          <a:p>
            <a:r>
              <a:rPr lang="nb-NO" dirty="0"/>
              <a:t>	Data </a:t>
            </a:r>
            <a:r>
              <a:rPr lang="nb-NO" dirty="0" err="1"/>
              <a:t>integrity</a:t>
            </a:r>
            <a:r>
              <a:rPr lang="nb-NO" dirty="0"/>
              <a:t> is </a:t>
            </a:r>
            <a:r>
              <a:rPr lang="nb-NO" dirty="0" err="1"/>
              <a:t>preventing</a:t>
            </a:r>
            <a:r>
              <a:rPr lang="nb-NO" dirty="0"/>
              <a:t> </a:t>
            </a:r>
            <a:r>
              <a:rPr lang="nb-NO" dirty="0" err="1"/>
              <a:t>unauthorized</a:t>
            </a:r>
            <a:r>
              <a:rPr lang="nb-NO" dirty="0"/>
              <a:t> </a:t>
            </a:r>
            <a:r>
              <a:rPr lang="nb-NO" dirty="0" err="1"/>
              <a:t>entities</a:t>
            </a:r>
            <a:r>
              <a:rPr lang="nb-NO" dirty="0"/>
              <a:t> from </a:t>
            </a:r>
            <a:r>
              <a:rPr lang="nb-NO" dirty="0" err="1"/>
              <a:t>altering</a:t>
            </a:r>
            <a:r>
              <a:rPr lang="nb-NO" dirty="0"/>
              <a:t> data </a:t>
            </a:r>
            <a:r>
              <a:rPr lang="nb-NO" dirty="0" err="1"/>
              <a:t>when</a:t>
            </a:r>
            <a:r>
              <a:rPr lang="nb-NO" dirty="0"/>
              <a:t> data is </a:t>
            </a:r>
            <a:r>
              <a:rPr lang="nb-NO" dirty="0" err="1"/>
              <a:t>being</a:t>
            </a:r>
            <a:r>
              <a:rPr lang="nb-NO" dirty="0"/>
              <a:t> </a:t>
            </a:r>
            <a:r>
              <a:rPr lang="nb-NO" dirty="0" err="1"/>
              <a:t>processed</a:t>
            </a:r>
            <a:r>
              <a:rPr lang="nb-NO" dirty="0"/>
              <a:t> (auto-ML / AI)</a:t>
            </a:r>
          </a:p>
          <a:p>
            <a:endParaRPr lang="nb-NO" dirty="0"/>
          </a:p>
          <a:p>
            <a:r>
              <a:rPr lang="nb-NO" b="1" dirty="0"/>
              <a:t>Code </a:t>
            </a:r>
            <a:r>
              <a:rPr lang="nb-NO" b="1" dirty="0" err="1"/>
              <a:t>integrity</a:t>
            </a:r>
            <a:endParaRPr lang="nb-NO" b="1" dirty="0"/>
          </a:p>
          <a:p>
            <a:r>
              <a:rPr lang="nb-NO" dirty="0"/>
              <a:t>	Code </a:t>
            </a:r>
            <a:r>
              <a:rPr lang="nb-NO" dirty="0" err="1"/>
              <a:t>integrity</a:t>
            </a:r>
            <a:r>
              <a:rPr lang="nb-NO" dirty="0"/>
              <a:t> </a:t>
            </a:r>
            <a:r>
              <a:rPr lang="nb-NO" dirty="0" err="1"/>
              <a:t>means</a:t>
            </a:r>
            <a:r>
              <a:rPr lang="nb-NO" dirty="0"/>
              <a:t> </a:t>
            </a:r>
            <a:r>
              <a:rPr lang="nb-NO" dirty="0" err="1"/>
              <a:t>that</a:t>
            </a:r>
            <a:r>
              <a:rPr lang="nb-NO" dirty="0"/>
              <a:t> </a:t>
            </a:r>
            <a:r>
              <a:rPr lang="nb-NO" dirty="0" err="1"/>
              <a:t>the</a:t>
            </a:r>
            <a:r>
              <a:rPr lang="nb-NO" dirty="0"/>
              <a:t> </a:t>
            </a:r>
            <a:r>
              <a:rPr lang="nb-NO" dirty="0" err="1"/>
              <a:t>code</a:t>
            </a:r>
            <a:r>
              <a:rPr lang="nb-NO" dirty="0"/>
              <a:t> in </a:t>
            </a:r>
            <a:r>
              <a:rPr lang="nb-NO" dirty="0" err="1"/>
              <a:t>the</a:t>
            </a:r>
            <a:r>
              <a:rPr lang="nb-NO" dirty="0"/>
              <a:t> TEE </a:t>
            </a:r>
            <a:r>
              <a:rPr lang="nb-NO" dirty="0" err="1"/>
              <a:t>cannot</a:t>
            </a:r>
            <a:r>
              <a:rPr lang="nb-NO" dirty="0"/>
              <a:t> be </a:t>
            </a:r>
            <a:r>
              <a:rPr lang="nb-NO" dirty="0" err="1"/>
              <a:t>replaced</a:t>
            </a:r>
            <a:r>
              <a:rPr lang="nb-NO" dirty="0"/>
              <a:t> or </a:t>
            </a:r>
            <a:r>
              <a:rPr lang="nb-NO" dirty="0" err="1"/>
              <a:t>modified</a:t>
            </a:r>
            <a:r>
              <a:rPr lang="nb-NO" dirty="0"/>
              <a:t> by </a:t>
            </a:r>
            <a:r>
              <a:rPr lang="nb-NO" dirty="0" err="1"/>
              <a:t>unauthorized</a:t>
            </a:r>
            <a:r>
              <a:rPr lang="nb-NO" dirty="0"/>
              <a:t> </a:t>
            </a:r>
            <a:r>
              <a:rPr lang="nb-NO" dirty="0" err="1"/>
              <a:t>entities</a:t>
            </a:r>
            <a:r>
              <a:rPr lang="nb-NO" dirty="0"/>
              <a:t> (auto-ML / AI)</a:t>
            </a:r>
          </a:p>
          <a:p>
            <a:endParaRPr lang="nb-NO" dirty="0"/>
          </a:p>
          <a:p>
            <a:endParaRPr lang="nb-NO" dirty="0"/>
          </a:p>
          <a:p>
            <a:endParaRPr lang="nb-NO" dirty="0"/>
          </a:p>
        </p:txBody>
      </p:sp>
    </p:spTree>
    <p:extLst>
      <p:ext uri="{BB962C8B-B14F-4D97-AF65-F5344CB8AC3E}">
        <p14:creationId xmlns:p14="http://schemas.microsoft.com/office/powerpoint/2010/main" val="1889663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EBD37DDE-549C-9B4B-A2C4-4DC2A7984786}"/>
              </a:ext>
            </a:extLst>
          </p:cNvPr>
          <p:cNvPicPr>
            <a:picLocks noChangeAspect="1"/>
          </p:cNvPicPr>
          <p:nvPr/>
        </p:nvPicPr>
        <p:blipFill rotWithShape="1">
          <a:blip r:embed="rId2"/>
          <a:srcRect l="1166" t="5407" r="1250"/>
          <a:stretch/>
        </p:blipFill>
        <p:spPr>
          <a:xfrm>
            <a:off x="843280" y="462324"/>
            <a:ext cx="10972800" cy="5933352"/>
          </a:xfrm>
          <a:prstGeom prst="rect">
            <a:avLst/>
          </a:prstGeom>
        </p:spPr>
      </p:pic>
      <p:sp>
        <p:nvSpPr>
          <p:cNvPr id="4" name="Rektangel 3">
            <a:extLst>
              <a:ext uri="{FF2B5EF4-FFF2-40B4-BE49-F238E27FC236}">
                <a16:creationId xmlns:a16="http://schemas.microsoft.com/office/drawing/2014/main" id="{64C66864-2812-914A-AACB-919041F5AE7C}"/>
              </a:ext>
            </a:extLst>
          </p:cNvPr>
          <p:cNvSpPr/>
          <p:nvPr/>
        </p:nvSpPr>
        <p:spPr>
          <a:xfrm>
            <a:off x="843280" y="5994400"/>
            <a:ext cx="243840" cy="2641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ktangel 4">
            <a:extLst>
              <a:ext uri="{FF2B5EF4-FFF2-40B4-BE49-F238E27FC236}">
                <a16:creationId xmlns:a16="http://schemas.microsoft.com/office/drawing/2014/main" id="{9874354D-BAF1-0348-9477-A59ABCE1CEDA}"/>
              </a:ext>
            </a:extLst>
          </p:cNvPr>
          <p:cNvSpPr/>
          <p:nvPr/>
        </p:nvSpPr>
        <p:spPr>
          <a:xfrm>
            <a:off x="985638" y="1426306"/>
            <a:ext cx="3387070" cy="19030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389231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EBD37DDE-549C-9B4B-A2C4-4DC2A7984786}"/>
              </a:ext>
            </a:extLst>
          </p:cNvPr>
          <p:cNvPicPr>
            <a:picLocks noChangeAspect="1"/>
          </p:cNvPicPr>
          <p:nvPr/>
        </p:nvPicPr>
        <p:blipFill rotWithShape="1">
          <a:blip r:embed="rId2"/>
          <a:srcRect l="1166" t="5407" r="1250"/>
          <a:stretch/>
        </p:blipFill>
        <p:spPr>
          <a:xfrm>
            <a:off x="843280" y="462324"/>
            <a:ext cx="10972800" cy="5933352"/>
          </a:xfrm>
          <a:prstGeom prst="rect">
            <a:avLst/>
          </a:prstGeom>
        </p:spPr>
      </p:pic>
      <p:sp>
        <p:nvSpPr>
          <p:cNvPr id="4" name="Rektangel 3">
            <a:extLst>
              <a:ext uri="{FF2B5EF4-FFF2-40B4-BE49-F238E27FC236}">
                <a16:creationId xmlns:a16="http://schemas.microsoft.com/office/drawing/2014/main" id="{64C66864-2812-914A-AACB-919041F5AE7C}"/>
              </a:ext>
            </a:extLst>
          </p:cNvPr>
          <p:cNvSpPr/>
          <p:nvPr/>
        </p:nvSpPr>
        <p:spPr>
          <a:xfrm>
            <a:off x="843280" y="5994400"/>
            <a:ext cx="243840" cy="2641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ktangel 4">
            <a:extLst>
              <a:ext uri="{FF2B5EF4-FFF2-40B4-BE49-F238E27FC236}">
                <a16:creationId xmlns:a16="http://schemas.microsoft.com/office/drawing/2014/main" id="{9874354D-BAF1-0348-9477-A59ABCE1CEDA}"/>
              </a:ext>
            </a:extLst>
          </p:cNvPr>
          <p:cNvSpPr/>
          <p:nvPr/>
        </p:nvSpPr>
        <p:spPr>
          <a:xfrm>
            <a:off x="4402465" y="1402860"/>
            <a:ext cx="3387070" cy="19030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ktangel 5">
            <a:extLst>
              <a:ext uri="{FF2B5EF4-FFF2-40B4-BE49-F238E27FC236}">
                <a16:creationId xmlns:a16="http://schemas.microsoft.com/office/drawing/2014/main" id="{1040DE3D-3902-9442-A824-2FC432A82EBB}"/>
              </a:ext>
            </a:extLst>
          </p:cNvPr>
          <p:cNvSpPr/>
          <p:nvPr/>
        </p:nvSpPr>
        <p:spPr>
          <a:xfrm>
            <a:off x="7789535" y="1402860"/>
            <a:ext cx="3387070" cy="19030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a:extLst>
              <a:ext uri="{FF2B5EF4-FFF2-40B4-BE49-F238E27FC236}">
                <a16:creationId xmlns:a16="http://schemas.microsoft.com/office/drawing/2014/main" id="{FD5F9922-0385-CB49-A7A9-45EE79BA25BE}"/>
              </a:ext>
            </a:extLst>
          </p:cNvPr>
          <p:cNvSpPr/>
          <p:nvPr/>
        </p:nvSpPr>
        <p:spPr>
          <a:xfrm>
            <a:off x="4402465" y="3429000"/>
            <a:ext cx="3387070" cy="19030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894379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47FCB3B-2254-EB45-94EF-F626C34D6B77}"/>
              </a:ext>
            </a:extLst>
          </p:cNvPr>
          <p:cNvSpPr>
            <a:spLocks noGrp="1"/>
          </p:cNvSpPr>
          <p:nvPr>
            <p:ph type="title"/>
          </p:nvPr>
        </p:nvSpPr>
        <p:spPr/>
        <p:txBody>
          <a:bodyPr/>
          <a:lstStyle/>
          <a:p>
            <a:r>
              <a:rPr lang="nb-NO" dirty="0" err="1"/>
              <a:t>Confidential</a:t>
            </a:r>
            <a:r>
              <a:rPr lang="nb-NO" dirty="0"/>
              <a:t> </a:t>
            </a:r>
            <a:r>
              <a:rPr lang="nb-NO" dirty="0" err="1"/>
              <a:t>computing</a:t>
            </a:r>
            <a:r>
              <a:rPr lang="nb-NO" dirty="0"/>
              <a:t> = konfidensiell </a:t>
            </a:r>
            <a:r>
              <a:rPr lang="nb-NO" dirty="0" err="1"/>
              <a:t>prossesering</a:t>
            </a:r>
            <a:endParaRPr lang="nb-NO" dirty="0"/>
          </a:p>
        </p:txBody>
      </p:sp>
      <p:sp>
        <p:nvSpPr>
          <p:cNvPr id="3" name="Plassholder for innhold 2">
            <a:extLst>
              <a:ext uri="{FF2B5EF4-FFF2-40B4-BE49-F238E27FC236}">
                <a16:creationId xmlns:a16="http://schemas.microsoft.com/office/drawing/2014/main" id="{864CAEF4-0624-D64D-83F3-1AC7ABAC8571}"/>
              </a:ext>
            </a:extLst>
          </p:cNvPr>
          <p:cNvSpPr>
            <a:spLocks noGrp="1"/>
          </p:cNvSpPr>
          <p:nvPr>
            <p:ph idx="1"/>
          </p:nvPr>
        </p:nvSpPr>
        <p:spPr/>
        <p:txBody>
          <a:bodyPr>
            <a:normAutofit/>
          </a:bodyPr>
          <a:lstStyle/>
          <a:p>
            <a:r>
              <a:rPr lang="nb-NO" dirty="0"/>
              <a:t>Kompletterer «klassisk» kryptering av data i transport og lagret på disk ved å </a:t>
            </a:r>
            <a:r>
              <a:rPr lang="nb-NO" u="sng" dirty="0"/>
              <a:t>beskytte data i bruk</a:t>
            </a:r>
          </a:p>
          <a:p>
            <a:endParaRPr lang="nb-NO" dirty="0"/>
          </a:p>
          <a:p>
            <a:endParaRPr lang="nb-NO" dirty="0"/>
          </a:p>
          <a:p>
            <a:r>
              <a:rPr lang="nb-NO" dirty="0"/>
              <a:t>Benytter seg av hardware teknologi for å beskytte dataene uavhengig av administrativ tilgang på skyplattformer</a:t>
            </a:r>
          </a:p>
          <a:p>
            <a:pPr lvl="1"/>
            <a:r>
              <a:rPr lang="nb-NO" dirty="0"/>
              <a:t>Benytter «</a:t>
            </a:r>
            <a:r>
              <a:rPr lang="nb-NO" dirty="0" err="1"/>
              <a:t>Trusted</a:t>
            </a:r>
            <a:r>
              <a:rPr lang="nb-NO" dirty="0"/>
              <a:t> </a:t>
            </a:r>
            <a:r>
              <a:rPr lang="nb-NO" dirty="0" err="1"/>
              <a:t>Execution</a:t>
            </a:r>
            <a:r>
              <a:rPr lang="nb-NO" dirty="0"/>
              <a:t> Environment (TEE)»  </a:t>
            </a:r>
          </a:p>
          <a:p>
            <a:pPr lvl="2"/>
            <a:r>
              <a:rPr lang="nb-NO" dirty="0" err="1"/>
              <a:t>Krytperingteknologi</a:t>
            </a:r>
            <a:r>
              <a:rPr lang="nb-NO" dirty="0"/>
              <a:t> </a:t>
            </a:r>
          </a:p>
          <a:p>
            <a:pPr lvl="2"/>
            <a:r>
              <a:rPr lang="nb-NO" dirty="0"/>
              <a:t>Isolering av maskinvare</a:t>
            </a:r>
          </a:p>
          <a:p>
            <a:endParaRPr lang="nb-NO" dirty="0"/>
          </a:p>
          <a:p>
            <a:endParaRPr lang="nb-NO" dirty="0"/>
          </a:p>
        </p:txBody>
      </p:sp>
    </p:spTree>
    <p:extLst>
      <p:ext uri="{BB962C8B-B14F-4D97-AF65-F5344CB8AC3E}">
        <p14:creationId xmlns:p14="http://schemas.microsoft.com/office/powerpoint/2010/main" val="4914878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30BD8CA7-6849-0244-B304-EC5ABA088D0E}"/>
              </a:ext>
            </a:extLst>
          </p:cNvPr>
          <p:cNvPicPr>
            <a:picLocks noChangeAspect="1"/>
          </p:cNvPicPr>
          <p:nvPr/>
        </p:nvPicPr>
        <p:blipFill>
          <a:blip r:embed="rId2"/>
          <a:stretch>
            <a:fillRect/>
          </a:stretch>
        </p:blipFill>
        <p:spPr>
          <a:xfrm>
            <a:off x="947368" y="742520"/>
            <a:ext cx="3941478" cy="5372959"/>
          </a:xfrm>
          <a:prstGeom prst="rect">
            <a:avLst/>
          </a:prstGeom>
        </p:spPr>
      </p:pic>
      <p:pic>
        <p:nvPicPr>
          <p:cNvPr id="5" name="Bilde 4">
            <a:extLst>
              <a:ext uri="{FF2B5EF4-FFF2-40B4-BE49-F238E27FC236}">
                <a16:creationId xmlns:a16="http://schemas.microsoft.com/office/drawing/2014/main" id="{C3B9BB5F-C0E0-3840-B58E-89F20E94D333}"/>
              </a:ext>
            </a:extLst>
          </p:cNvPr>
          <p:cNvPicPr>
            <a:picLocks noChangeAspect="1"/>
          </p:cNvPicPr>
          <p:nvPr/>
        </p:nvPicPr>
        <p:blipFill>
          <a:blip r:embed="rId3"/>
          <a:stretch>
            <a:fillRect/>
          </a:stretch>
        </p:blipFill>
        <p:spPr>
          <a:xfrm>
            <a:off x="5508159" y="1189407"/>
            <a:ext cx="5230843" cy="4840133"/>
          </a:xfrm>
          <a:prstGeom prst="rect">
            <a:avLst/>
          </a:prstGeom>
        </p:spPr>
      </p:pic>
      <p:sp>
        <p:nvSpPr>
          <p:cNvPr id="2" name="Rektangel 1">
            <a:extLst>
              <a:ext uri="{FF2B5EF4-FFF2-40B4-BE49-F238E27FC236}">
                <a16:creationId xmlns:a16="http://schemas.microsoft.com/office/drawing/2014/main" id="{F31403D9-B9D1-534E-B4ED-A5F1EFD915C6}"/>
              </a:ext>
            </a:extLst>
          </p:cNvPr>
          <p:cNvSpPr/>
          <p:nvPr/>
        </p:nvSpPr>
        <p:spPr>
          <a:xfrm>
            <a:off x="5628640" y="4849446"/>
            <a:ext cx="5110362" cy="3352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2263525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usted Computing Base - ProvenRun">
            <a:extLst>
              <a:ext uri="{FF2B5EF4-FFF2-40B4-BE49-F238E27FC236}">
                <a16:creationId xmlns:a16="http://schemas.microsoft.com/office/drawing/2014/main" id="{F4692385-1146-4749-B6B0-67AED1F24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8138" y="856762"/>
            <a:ext cx="5195723" cy="4793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9404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D66BAD1A-C27A-1044-A094-6E66C083C7B4}"/>
              </a:ext>
            </a:extLst>
          </p:cNvPr>
          <p:cNvPicPr>
            <a:picLocks noChangeAspect="1"/>
          </p:cNvPicPr>
          <p:nvPr/>
        </p:nvPicPr>
        <p:blipFill>
          <a:blip r:embed="rId2"/>
          <a:stretch>
            <a:fillRect/>
          </a:stretch>
        </p:blipFill>
        <p:spPr>
          <a:xfrm>
            <a:off x="266700" y="250825"/>
            <a:ext cx="7493000" cy="1574800"/>
          </a:xfrm>
          <a:prstGeom prst="rect">
            <a:avLst/>
          </a:prstGeom>
        </p:spPr>
      </p:pic>
      <p:sp>
        <p:nvSpPr>
          <p:cNvPr id="5" name="Plassholder for innhold 4">
            <a:extLst>
              <a:ext uri="{FF2B5EF4-FFF2-40B4-BE49-F238E27FC236}">
                <a16:creationId xmlns:a16="http://schemas.microsoft.com/office/drawing/2014/main" id="{4853E77E-A3A3-434F-A00C-55B6CC029E62}"/>
              </a:ext>
            </a:extLst>
          </p:cNvPr>
          <p:cNvSpPr>
            <a:spLocks noGrp="1"/>
          </p:cNvSpPr>
          <p:nvPr>
            <p:ph idx="1"/>
          </p:nvPr>
        </p:nvSpPr>
        <p:spPr>
          <a:xfrm>
            <a:off x="838200" y="1739424"/>
            <a:ext cx="10515600" cy="4351338"/>
          </a:xfrm>
        </p:spPr>
        <p:txBody>
          <a:bodyPr>
            <a:normAutofit/>
          </a:bodyPr>
          <a:lstStyle/>
          <a:p>
            <a:r>
              <a:rPr lang="nb-NO" sz="1600" b="1" i="1" u="sng" dirty="0"/>
              <a:t>Security is </a:t>
            </a:r>
            <a:r>
              <a:rPr lang="nb-NO" sz="1600" b="1" i="1" u="sng" dirty="0" err="1"/>
              <a:t>only</a:t>
            </a:r>
            <a:r>
              <a:rPr lang="nb-NO" sz="1600" b="1" i="1" u="sng" dirty="0"/>
              <a:t> as </a:t>
            </a:r>
            <a:r>
              <a:rPr lang="nb-NO" sz="1600" b="1" i="1" u="sng" dirty="0" err="1"/>
              <a:t>strong</a:t>
            </a:r>
            <a:r>
              <a:rPr lang="nb-NO" sz="1600" b="1" i="1" u="sng" dirty="0"/>
              <a:t> as </a:t>
            </a:r>
            <a:r>
              <a:rPr lang="nb-NO" sz="1600" b="1" i="1" u="sng" dirty="0" err="1"/>
              <a:t>the</a:t>
            </a:r>
            <a:r>
              <a:rPr lang="nb-NO" sz="1600" b="1" i="1" u="sng" dirty="0"/>
              <a:t> </a:t>
            </a:r>
            <a:r>
              <a:rPr lang="nb-NO" sz="1600" b="1" i="1" u="sng" dirty="0" err="1"/>
              <a:t>layers</a:t>
            </a:r>
            <a:r>
              <a:rPr lang="nb-NO" sz="1600" b="1" i="1" u="sng" dirty="0"/>
              <a:t> </a:t>
            </a:r>
            <a:r>
              <a:rPr lang="nb-NO" sz="1600" b="1" i="1" u="sng" dirty="0" err="1"/>
              <a:t>below</a:t>
            </a:r>
            <a:r>
              <a:rPr lang="nb-NO" sz="1600" b="1" i="1" u="sng" dirty="0"/>
              <a:t> it</a:t>
            </a:r>
            <a:r>
              <a:rPr lang="nb-NO" sz="1600" i="1" u="sng" dirty="0"/>
              <a:t> </a:t>
            </a:r>
          </a:p>
          <a:p>
            <a:r>
              <a:rPr lang="nb-NO" sz="1600" i="1" dirty="0"/>
              <a:t>Security in </a:t>
            </a:r>
            <a:r>
              <a:rPr lang="nb-NO" sz="1600" i="1" dirty="0" err="1"/>
              <a:t>any</a:t>
            </a:r>
            <a:r>
              <a:rPr lang="nb-NO" sz="1600" i="1" dirty="0"/>
              <a:t> </a:t>
            </a:r>
            <a:r>
              <a:rPr lang="nb-NO" sz="1600" i="1" dirty="0" err="1"/>
              <a:t>layer</a:t>
            </a:r>
            <a:r>
              <a:rPr lang="nb-NO" sz="1600" i="1" dirty="0"/>
              <a:t> </a:t>
            </a:r>
            <a:r>
              <a:rPr lang="nb-NO" sz="1600" i="1" dirty="0" err="1"/>
              <a:t>of</a:t>
            </a:r>
            <a:r>
              <a:rPr lang="nb-NO" sz="1600" i="1" dirty="0"/>
              <a:t> </a:t>
            </a:r>
            <a:r>
              <a:rPr lang="nb-NO" sz="1600" i="1" dirty="0" err="1"/>
              <a:t>the</a:t>
            </a:r>
            <a:r>
              <a:rPr lang="nb-NO" sz="1600" i="1" dirty="0"/>
              <a:t> </a:t>
            </a:r>
            <a:r>
              <a:rPr lang="nb-NO" sz="1600" i="1" dirty="0" err="1"/>
              <a:t>compute</a:t>
            </a:r>
            <a:r>
              <a:rPr lang="nb-NO" sz="1600" i="1" dirty="0"/>
              <a:t> </a:t>
            </a:r>
            <a:r>
              <a:rPr lang="nb-NO" sz="1600" i="1" dirty="0" err="1"/>
              <a:t>stack</a:t>
            </a:r>
            <a:r>
              <a:rPr lang="nb-NO" sz="1600" i="1" dirty="0"/>
              <a:t> </a:t>
            </a:r>
            <a:r>
              <a:rPr lang="nb-NO" sz="1600" i="1" dirty="0" err="1"/>
              <a:t>could</a:t>
            </a:r>
            <a:r>
              <a:rPr lang="nb-NO" sz="1600" i="1" dirty="0"/>
              <a:t> </a:t>
            </a:r>
            <a:r>
              <a:rPr lang="nb-NO" sz="1600" i="1" dirty="0" err="1"/>
              <a:t>potentially</a:t>
            </a:r>
            <a:r>
              <a:rPr lang="nb-NO" sz="1600" i="1" dirty="0"/>
              <a:t> be </a:t>
            </a:r>
            <a:r>
              <a:rPr lang="nb-NO" sz="1600" i="1" dirty="0" err="1"/>
              <a:t>circumvented</a:t>
            </a:r>
            <a:r>
              <a:rPr lang="nb-NO" sz="1600" i="1" dirty="0"/>
              <a:t> by a </a:t>
            </a:r>
            <a:r>
              <a:rPr lang="nb-NO" sz="1600" i="1" dirty="0" err="1"/>
              <a:t>breach</a:t>
            </a:r>
            <a:r>
              <a:rPr lang="nb-NO" sz="1600" i="1" dirty="0"/>
              <a:t> at an underlying </a:t>
            </a:r>
            <a:r>
              <a:rPr lang="nb-NO" sz="1600" i="1" dirty="0" err="1"/>
              <a:t>layer</a:t>
            </a:r>
            <a:endParaRPr lang="nb-NO" sz="1600" i="1" dirty="0"/>
          </a:p>
          <a:p>
            <a:endParaRPr lang="nb-NO" sz="1600" i="1" dirty="0"/>
          </a:p>
          <a:p>
            <a:r>
              <a:rPr lang="nb-NO" sz="1600" i="1" dirty="0"/>
              <a:t>This drives </a:t>
            </a:r>
            <a:r>
              <a:rPr lang="nb-NO" sz="1600" i="1" dirty="0" err="1"/>
              <a:t>the</a:t>
            </a:r>
            <a:r>
              <a:rPr lang="nb-NO" sz="1600" i="1" dirty="0"/>
              <a:t> </a:t>
            </a:r>
            <a:r>
              <a:rPr lang="nb-NO" sz="1600" i="1" dirty="0" err="1"/>
              <a:t>need</a:t>
            </a:r>
            <a:r>
              <a:rPr lang="nb-NO" sz="1600" i="1" dirty="0"/>
              <a:t> for </a:t>
            </a:r>
            <a:r>
              <a:rPr lang="nb-NO" sz="1600" i="1" dirty="0" err="1"/>
              <a:t>security</a:t>
            </a:r>
            <a:r>
              <a:rPr lang="nb-NO" sz="1600" i="1" dirty="0"/>
              <a:t> </a:t>
            </a:r>
            <a:r>
              <a:rPr lang="nb-NO" sz="1600" i="1" dirty="0" err="1"/>
              <a:t>solutions</a:t>
            </a:r>
            <a:r>
              <a:rPr lang="nb-NO" sz="1600" i="1" dirty="0"/>
              <a:t> at </a:t>
            </a:r>
            <a:r>
              <a:rPr lang="nb-NO" sz="1600" i="1" dirty="0" err="1"/>
              <a:t>the</a:t>
            </a:r>
            <a:r>
              <a:rPr lang="nb-NO" sz="1600" i="1" dirty="0"/>
              <a:t> </a:t>
            </a:r>
            <a:r>
              <a:rPr lang="nb-NO" sz="1600" i="1" dirty="0" err="1"/>
              <a:t>lowest</a:t>
            </a:r>
            <a:r>
              <a:rPr lang="nb-NO" sz="1600" i="1" dirty="0"/>
              <a:t> </a:t>
            </a:r>
            <a:r>
              <a:rPr lang="nb-NO" sz="1600" i="1" dirty="0" err="1"/>
              <a:t>layers</a:t>
            </a:r>
            <a:r>
              <a:rPr lang="nb-NO" sz="1600" i="1" dirty="0"/>
              <a:t> </a:t>
            </a:r>
            <a:r>
              <a:rPr lang="nb-NO" sz="1600" i="1" dirty="0" err="1"/>
              <a:t>possible</a:t>
            </a:r>
            <a:r>
              <a:rPr lang="nb-NO" sz="1600" i="1" dirty="0"/>
              <a:t>, </a:t>
            </a:r>
            <a:r>
              <a:rPr lang="nb-NO" sz="1600" i="1" dirty="0" err="1"/>
              <a:t>down</a:t>
            </a:r>
            <a:r>
              <a:rPr lang="nb-NO" sz="1600" i="1" dirty="0"/>
              <a:t> to </a:t>
            </a:r>
            <a:r>
              <a:rPr lang="nb-NO" sz="1600" i="1" dirty="0" err="1"/>
              <a:t>the</a:t>
            </a:r>
            <a:r>
              <a:rPr lang="nb-NO" sz="1600" i="1" dirty="0"/>
              <a:t> </a:t>
            </a:r>
            <a:r>
              <a:rPr lang="nb-NO" sz="1600" i="1" dirty="0" err="1"/>
              <a:t>silicon</a:t>
            </a:r>
            <a:r>
              <a:rPr lang="nb-NO" sz="1600" i="1" dirty="0"/>
              <a:t> </a:t>
            </a:r>
            <a:r>
              <a:rPr lang="nb-NO" sz="1600" i="1" dirty="0" err="1"/>
              <a:t>components</a:t>
            </a:r>
            <a:r>
              <a:rPr lang="nb-NO" sz="1600" i="1" dirty="0"/>
              <a:t> </a:t>
            </a:r>
            <a:r>
              <a:rPr lang="nb-NO" sz="1600" i="1" dirty="0" err="1"/>
              <a:t>of</a:t>
            </a:r>
            <a:r>
              <a:rPr lang="nb-NO" sz="1600" i="1" dirty="0"/>
              <a:t> </a:t>
            </a:r>
            <a:r>
              <a:rPr lang="nb-NO" sz="1600" i="1" dirty="0" err="1"/>
              <a:t>the</a:t>
            </a:r>
            <a:r>
              <a:rPr lang="nb-NO" sz="1600" i="1" dirty="0"/>
              <a:t> hardware. </a:t>
            </a:r>
          </a:p>
          <a:p>
            <a:endParaRPr lang="nb-NO" sz="1600" i="1" dirty="0"/>
          </a:p>
          <a:p>
            <a:r>
              <a:rPr lang="nb-NO" sz="1600" i="1" dirty="0"/>
              <a:t>By providing </a:t>
            </a:r>
            <a:r>
              <a:rPr lang="nb-NO" sz="1600" i="1" dirty="0" err="1"/>
              <a:t>security</a:t>
            </a:r>
            <a:r>
              <a:rPr lang="nb-NO" sz="1600" i="1" dirty="0"/>
              <a:t> </a:t>
            </a:r>
            <a:r>
              <a:rPr lang="nb-NO" sz="1600" i="1" dirty="0" err="1"/>
              <a:t>though</a:t>
            </a:r>
            <a:r>
              <a:rPr lang="nb-NO" sz="1600" i="1" dirty="0"/>
              <a:t> </a:t>
            </a:r>
            <a:r>
              <a:rPr lang="nb-NO" sz="1600" i="1" dirty="0" err="1"/>
              <a:t>the</a:t>
            </a:r>
            <a:r>
              <a:rPr lang="nb-NO" sz="1600" i="1" dirty="0"/>
              <a:t> </a:t>
            </a:r>
            <a:r>
              <a:rPr lang="nb-NO" sz="1600" i="1" dirty="0" err="1"/>
              <a:t>lowest</a:t>
            </a:r>
            <a:r>
              <a:rPr lang="nb-NO" sz="1600" i="1" dirty="0"/>
              <a:t> </a:t>
            </a:r>
            <a:r>
              <a:rPr lang="nb-NO" sz="1600" i="1" dirty="0" err="1"/>
              <a:t>layers</a:t>
            </a:r>
            <a:r>
              <a:rPr lang="nb-NO" sz="1600" i="1" dirty="0"/>
              <a:t> </a:t>
            </a:r>
            <a:r>
              <a:rPr lang="nb-NO" sz="1600" i="1" dirty="0" err="1"/>
              <a:t>of</a:t>
            </a:r>
            <a:r>
              <a:rPr lang="nb-NO" sz="1600" i="1" dirty="0"/>
              <a:t> hardware, it is </a:t>
            </a:r>
            <a:r>
              <a:rPr lang="nb-NO" sz="1600" i="1" dirty="0" err="1"/>
              <a:t>possible</a:t>
            </a:r>
            <a:r>
              <a:rPr lang="nb-NO" sz="1600" i="1" dirty="0"/>
              <a:t> to </a:t>
            </a:r>
            <a:r>
              <a:rPr lang="nb-NO" sz="1600" i="1" dirty="0" err="1"/>
              <a:t>remove</a:t>
            </a:r>
            <a:r>
              <a:rPr lang="nb-NO" sz="1600" i="1" dirty="0"/>
              <a:t> </a:t>
            </a:r>
            <a:r>
              <a:rPr lang="nb-NO" sz="1600" i="1" dirty="0" err="1"/>
              <a:t>the</a:t>
            </a:r>
            <a:r>
              <a:rPr lang="nb-NO" sz="1600" i="1" dirty="0"/>
              <a:t> operating system and </a:t>
            </a:r>
            <a:r>
              <a:rPr lang="nb-NO" sz="1600" i="1" dirty="0" err="1"/>
              <a:t>device</a:t>
            </a:r>
            <a:r>
              <a:rPr lang="nb-NO" sz="1600" i="1" dirty="0"/>
              <a:t> driver </a:t>
            </a:r>
            <a:r>
              <a:rPr lang="nb-NO" sz="1600" i="1" dirty="0" err="1"/>
              <a:t>vendors</a:t>
            </a:r>
            <a:r>
              <a:rPr lang="nb-NO" sz="1600" i="1" dirty="0"/>
              <a:t>, </a:t>
            </a:r>
            <a:r>
              <a:rPr lang="nb-NO" sz="1600" i="1" dirty="0" err="1"/>
              <a:t>platform</a:t>
            </a:r>
            <a:r>
              <a:rPr lang="nb-NO" sz="1600" i="1" dirty="0"/>
              <a:t> and </a:t>
            </a:r>
            <a:r>
              <a:rPr lang="nb-NO" sz="1600" i="1" dirty="0" err="1"/>
              <a:t>peripheral</a:t>
            </a:r>
            <a:r>
              <a:rPr lang="nb-NO" sz="1600" i="1" dirty="0"/>
              <a:t> </a:t>
            </a:r>
            <a:r>
              <a:rPr lang="nb-NO" sz="1600" i="1" dirty="0" err="1"/>
              <a:t>vendors</a:t>
            </a:r>
            <a:r>
              <a:rPr lang="nb-NO" sz="1600" i="1" dirty="0"/>
              <a:t>, and service </a:t>
            </a:r>
            <a:r>
              <a:rPr lang="nb-NO" sz="1600" i="1" dirty="0" err="1"/>
              <a:t>providers</a:t>
            </a:r>
            <a:r>
              <a:rPr lang="nb-NO" sz="1600" i="1" dirty="0"/>
              <a:t> and </a:t>
            </a:r>
            <a:r>
              <a:rPr lang="nb-NO" sz="1600" i="1" dirty="0" err="1"/>
              <a:t>their</a:t>
            </a:r>
            <a:r>
              <a:rPr lang="nb-NO" sz="1600" i="1" dirty="0"/>
              <a:t> </a:t>
            </a:r>
            <a:r>
              <a:rPr lang="nb-NO" sz="1600" i="1" dirty="0" err="1"/>
              <a:t>admins</a:t>
            </a:r>
            <a:r>
              <a:rPr lang="nb-NO" sz="1600" i="1" dirty="0"/>
              <a:t>, from </a:t>
            </a:r>
            <a:r>
              <a:rPr lang="nb-NO" sz="1600" i="1" dirty="0" err="1"/>
              <a:t>the</a:t>
            </a:r>
            <a:r>
              <a:rPr lang="nb-NO" sz="1600" i="1" dirty="0"/>
              <a:t> list </a:t>
            </a:r>
            <a:r>
              <a:rPr lang="nb-NO" sz="1600" i="1" dirty="0" err="1"/>
              <a:t>of</a:t>
            </a:r>
            <a:r>
              <a:rPr lang="nb-NO" sz="1600" i="1" dirty="0"/>
              <a:t> </a:t>
            </a:r>
            <a:r>
              <a:rPr lang="nb-NO" sz="1600" i="1" dirty="0" err="1"/>
              <a:t>required</a:t>
            </a:r>
            <a:r>
              <a:rPr lang="nb-NO" sz="1600" i="1" dirty="0"/>
              <a:t> </a:t>
            </a:r>
            <a:r>
              <a:rPr lang="nb-NO" sz="1600" i="1" dirty="0" err="1"/>
              <a:t>trusted</a:t>
            </a:r>
            <a:r>
              <a:rPr lang="nb-NO" sz="1600" i="1" dirty="0"/>
              <a:t> </a:t>
            </a:r>
            <a:r>
              <a:rPr lang="nb-NO" sz="1600" i="1" dirty="0" err="1"/>
              <a:t>parties</a:t>
            </a:r>
            <a:r>
              <a:rPr lang="nb-NO" sz="1600" i="1" dirty="0"/>
              <a:t>, </a:t>
            </a:r>
            <a:r>
              <a:rPr lang="nb-NO" sz="1600" i="1" dirty="0" err="1"/>
              <a:t>thereby</a:t>
            </a:r>
            <a:r>
              <a:rPr lang="nb-NO" sz="1600" i="1" dirty="0"/>
              <a:t> </a:t>
            </a:r>
            <a:r>
              <a:rPr lang="nb-NO" sz="1600" i="1" dirty="0" err="1"/>
              <a:t>reducing</a:t>
            </a:r>
            <a:r>
              <a:rPr lang="nb-NO" sz="1600" i="1" dirty="0"/>
              <a:t> </a:t>
            </a:r>
            <a:r>
              <a:rPr lang="nb-NO" sz="1600" i="1" dirty="0" err="1"/>
              <a:t>exposure</a:t>
            </a:r>
            <a:r>
              <a:rPr lang="nb-NO" sz="1600" i="1" dirty="0"/>
              <a:t> to </a:t>
            </a:r>
            <a:r>
              <a:rPr lang="nb-NO" sz="1600" i="1" dirty="0" err="1"/>
              <a:t>potential</a:t>
            </a:r>
            <a:r>
              <a:rPr lang="nb-NO" sz="1600" i="1" dirty="0"/>
              <a:t> </a:t>
            </a:r>
            <a:r>
              <a:rPr lang="nb-NO" sz="1600" i="1" dirty="0" err="1"/>
              <a:t>compromise</a:t>
            </a:r>
            <a:r>
              <a:rPr lang="nb-NO" sz="1600" i="1" dirty="0"/>
              <a:t>. </a:t>
            </a:r>
          </a:p>
          <a:p>
            <a:endParaRPr lang="nb-NO" sz="1600" i="1" dirty="0"/>
          </a:p>
          <a:p>
            <a:r>
              <a:rPr lang="nb-NO" sz="1600" i="1" dirty="0" err="1"/>
              <a:t>Confidential</a:t>
            </a:r>
            <a:r>
              <a:rPr lang="nb-NO" sz="1600" i="1" dirty="0"/>
              <a:t> Computing </a:t>
            </a:r>
            <a:r>
              <a:rPr lang="nb-NO" sz="1600" i="1" dirty="0" err="1"/>
              <a:t>aims</a:t>
            </a:r>
            <a:r>
              <a:rPr lang="nb-NO" sz="1600" i="1" dirty="0"/>
              <a:t> to </a:t>
            </a:r>
            <a:r>
              <a:rPr lang="nb-NO" sz="1600" i="1" dirty="0" err="1"/>
              <a:t>allow</a:t>
            </a:r>
            <a:r>
              <a:rPr lang="nb-NO" sz="1600" i="1" dirty="0"/>
              <a:t> </a:t>
            </a:r>
            <a:r>
              <a:rPr lang="nb-NO" sz="1600" i="1" dirty="0" err="1"/>
              <a:t>the</a:t>
            </a:r>
            <a:r>
              <a:rPr lang="nb-NO" sz="1600" i="1" dirty="0"/>
              <a:t> </a:t>
            </a:r>
            <a:r>
              <a:rPr lang="nb-NO" sz="1600" i="1" dirty="0" err="1"/>
              <a:t>removal</a:t>
            </a:r>
            <a:r>
              <a:rPr lang="nb-NO" sz="1600" i="1" dirty="0"/>
              <a:t> </a:t>
            </a:r>
            <a:r>
              <a:rPr lang="nb-NO" sz="1600" i="1" dirty="0" err="1"/>
              <a:t>of</a:t>
            </a:r>
            <a:r>
              <a:rPr lang="nb-NO" sz="1600" i="1" dirty="0"/>
              <a:t> </a:t>
            </a:r>
            <a:r>
              <a:rPr lang="nb-NO" sz="1600" i="1" dirty="0" err="1"/>
              <a:t>even</a:t>
            </a:r>
            <a:r>
              <a:rPr lang="nb-NO" sz="1600" i="1" dirty="0"/>
              <a:t> </a:t>
            </a:r>
            <a:r>
              <a:rPr lang="nb-NO" sz="1600" i="1" dirty="0" err="1"/>
              <a:t>the</a:t>
            </a:r>
            <a:r>
              <a:rPr lang="nb-NO" sz="1600" i="1" dirty="0"/>
              <a:t> </a:t>
            </a:r>
            <a:r>
              <a:rPr lang="nb-NO" sz="1600" i="1" dirty="0" err="1"/>
              <a:t>cloud</a:t>
            </a:r>
            <a:r>
              <a:rPr lang="nb-NO" sz="1600" i="1" dirty="0"/>
              <a:t> provider from </a:t>
            </a:r>
            <a:r>
              <a:rPr lang="nb-NO" sz="1600" i="1" dirty="0" err="1"/>
              <a:t>the</a:t>
            </a:r>
            <a:r>
              <a:rPr lang="nb-NO" sz="1600" i="1" dirty="0"/>
              <a:t> </a:t>
            </a:r>
            <a:r>
              <a:rPr lang="nb-NO" sz="1600" i="1" dirty="0" err="1"/>
              <a:t>Trusted</a:t>
            </a:r>
            <a:r>
              <a:rPr lang="nb-NO" sz="1600" i="1" dirty="0"/>
              <a:t> Computing Base</a:t>
            </a:r>
          </a:p>
          <a:p>
            <a:endParaRPr lang="nb-NO" sz="1600" i="1" dirty="0"/>
          </a:p>
          <a:p>
            <a:endParaRPr lang="nb-NO" sz="1600" i="1" dirty="0"/>
          </a:p>
        </p:txBody>
      </p:sp>
      <p:sp>
        <p:nvSpPr>
          <p:cNvPr id="6" name="TekstSylinder 5">
            <a:extLst>
              <a:ext uri="{FF2B5EF4-FFF2-40B4-BE49-F238E27FC236}">
                <a16:creationId xmlns:a16="http://schemas.microsoft.com/office/drawing/2014/main" id="{40722476-6383-854D-A9AD-9B0196E1AFB0}"/>
              </a:ext>
            </a:extLst>
          </p:cNvPr>
          <p:cNvSpPr txBox="1"/>
          <p:nvPr/>
        </p:nvSpPr>
        <p:spPr>
          <a:xfrm>
            <a:off x="1026160" y="6004560"/>
            <a:ext cx="10206127" cy="307777"/>
          </a:xfrm>
          <a:prstGeom prst="rect">
            <a:avLst/>
          </a:prstGeom>
          <a:noFill/>
        </p:spPr>
        <p:txBody>
          <a:bodyPr wrap="none" rtlCol="0">
            <a:spAutoFit/>
          </a:bodyPr>
          <a:lstStyle/>
          <a:p>
            <a:r>
              <a:rPr lang="nb-NO" sz="1400" dirty="0" err="1">
                <a:solidFill>
                  <a:schemeClr val="bg2">
                    <a:lumMod val="75000"/>
                  </a:schemeClr>
                </a:solidFill>
                <a:latin typeface="Arial" panose="020B0604020202020204" pitchFamily="34" charset="0"/>
                <a:cs typeface="Arial" panose="020B0604020202020204" pitchFamily="34" charset="0"/>
              </a:rPr>
              <a:t>https</a:t>
            </a:r>
            <a:r>
              <a:rPr lang="nb-NO" sz="1400" dirty="0">
                <a:solidFill>
                  <a:schemeClr val="bg2">
                    <a:lumMod val="75000"/>
                  </a:schemeClr>
                </a:solidFill>
                <a:latin typeface="Arial" panose="020B0604020202020204" pitchFamily="34" charset="0"/>
                <a:cs typeface="Arial" panose="020B0604020202020204" pitchFamily="34" charset="0"/>
              </a:rPr>
              <a:t>://</a:t>
            </a:r>
            <a:r>
              <a:rPr lang="nb-NO" sz="1400" dirty="0" err="1">
                <a:solidFill>
                  <a:schemeClr val="bg2">
                    <a:lumMod val="75000"/>
                  </a:schemeClr>
                </a:solidFill>
                <a:latin typeface="Arial" panose="020B0604020202020204" pitchFamily="34" charset="0"/>
                <a:cs typeface="Arial" panose="020B0604020202020204" pitchFamily="34" charset="0"/>
              </a:rPr>
              <a:t>confidentialcomputing.io</a:t>
            </a:r>
            <a:r>
              <a:rPr lang="nb-NO" sz="1400" dirty="0">
                <a:solidFill>
                  <a:schemeClr val="bg2">
                    <a:lumMod val="75000"/>
                  </a:schemeClr>
                </a:solidFill>
                <a:latin typeface="Arial" panose="020B0604020202020204" pitchFamily="34" charset="0"/>
                <a:cs typeface="Arial" panose="020B0604020202020204" pitchFamily="34" charset="0"/>
              </a:rPr>
              <a:t>/</a:t>
            </a:r>
            <a:r>
              <a:rPr lang="nb-NO" sz="1400" dirty="0" err="1">
                <a:solidFill>
                  <a:schemeClr val="bg2">
                    <a:lumMod val="75000"/>
                  </a:schemeClr>
                </a:solidFill>
                <a:latin typeface="Arial" panose="020B0604020202020204" pitchFamily="34" charset="0"/>
                <a:cs typeface="Arial" panose="020B0604020202020204" pitchFamily="34" charset="0"/>
              </a:rPr>
              <a:t>wp-content</a:t>
            </a:r>
            <a:r>
              <a:rPr lang="nb-NO" sz="1400" dirty="0">
                <a:solidFill>
                  <a:schemeClr val="bg2">
                    <a:lumMod val="75000"/>
                  </a:schemeClr>
                </a:solidFill>
                <a:latin typeface="Arial" panose="020B0604020202020204" pitchFamily="34" charset="0"/>
                <a:cs typeface="Arial" panose="020B0604020202020204" pitchFamily="34" charset="0"/>
              </a:rPr>
              <a:t>/</a:t>
            </a:r>
            <a:r>
              <a:rPr lang="nb-NO" sz="1400" dirty="0" err="1">
                <a:solidFill>
                  <a:schemeClr val="bg2">
                    <a:lumMod val="75000"/>
                  </a:schemeClr>
                </a:solidFill>
                <a:latin typeface="Arial" panose="020B0604020202020204" pitchFamily="34" charset="0"/>
                <a:cs typeface="Arial" panose="020B0604020202020204" pitchFamily="34" charset="0"/>
              </a:rPr>
              <a:t>uploads</a:t>
            </a:r>
            <a:r>
              <a:rPr lang="nb-NO" sz="1400" dirty="0">
                <a:solidFill>
                  <a:schemeClr val="bg2">
                    <a:lumMod val="75000"/>
                  </a:schemeClr>
                </a:solidFill>
                <a:latin typeface="Arial" panose="020B0604020202020204" pitchFamily="34" charset="0"/>
                <a:cs typeface="Arial" panose="020B0604020202020204" pitchFamily="34" charset="0"/>
              </a:rPr>
              <a:t>/</a:t>
            </a:r>
            <a:r>
              <a:rPr lang="nb-NO" sz="1400" dirty="0" err="1">
                <a:solidFill>
                  <a:schemeClr val="bg2">
                    <a:lumMod val="75000"/>
                  </a:schemeClr>
                </a:solidFill>
                <a:latin typeface="Arial" panose="020B0604020202020204" pitchFamily="34" charset="0"/>
                <a:cs typeface="Arial" panose="020B0604020202020204" pitchFamily="34" charset="0"/>
              </a:rPr>
              <a:t>sites</a:t>
            </a:r>
            <a:r>
              <a:rPr lang="nb-NO" sz="1400" dirty="0">
                <a:solidFill>
                  <a:schemeClr val="bg2">
                    <a:lumMod val="75000"/>
                  </a:schemeClr>
                </a:solidFill>
                <a:latin typeface="Arial" panose="020B0604020202020204" pitchFamily="34" charset="0"/>
                <a:cs typeface="Arial" panose="020B0604020202020204" pitchFamily="34" charset="0"/>
              </a:rPr>
              <a:t>/85/2021/03/confidentialcomputing_outreach_whitepaper-8-5x11-1.pdf</a:t>
            </a:r>
          </a:p>
        </p:txBody>
      </p:sp>
    </p:spTree>
    <p:extLst>
      <p:ext uri="{BB962C8B-B14F-4D97-AF65-F5344CB8AC3E}">
        <p14:creationId xmlns:p14="http://schemas.microsoft.com/office/powerpoint/2010/main" val="35475252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59505C27-E7F6-F942-9C41-0A9675D5D387}"/>
              </a:ext>
            </a:extLst>
          </p:cNvPr>
          <p:cNvPicPr>
            <a:picLocks noChangeAspect="1"/>
          </p:cNvPicPr>
          <p:nvPr/>
        </p:nvPicPr>
        <p:blipFill>
          <a:blip r:embed="rId2"/>
          <a:stretch>
            <a:fillRect/>
          </a:stretch>
        </p:blipFill>
        <p:spPr>
          <a:xfrm>
            <a:off x="1288915" y="862294"/>
            <a:ext cx="9614170" cy="4887447"/>
          </a:xfrm>
          <a:prstGeom prst="rect">
            <a:avLst/>
          </a:prstGeom>
        </p:spPr>
      </p:pic>
    </p:spTree>
    <p:extLst>
      <p:ext uri="{BB962C8B-B14F-4D97-AF65-F5344CB8AC3E}">
        <p14:creationId xmlns:p14="http://schemas.microsoft.com/office/powerpoint/2010/main" val="7122879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FB252722-D57D-EF41-9E7D-D07A1FF8FACA}"/>
              </a:ext>
            </a:extLst>
          </p:cNvPr>
          <p:cNvPicPr>
            <a:picLocks noChangeAspect="1"/>
          </p:cNvPicPr>
          <p:nvPr/>
        </p:nvPicPr>
        <p:blipFill>
          <a:blip r:embed="rId2"/>
          <a:stretch>
            <a:fillRect/>
          </a:stretch>
        </p:blipFill>
        <p:spPr>
          <a:xfrm>
            <a:off x="2003897" y="1767295"/>
            <a:ext cx="7483811" cy="4134773"/>
          </a:xfrm>
          <a:prstGeom prst="rect">
            <a:avLst/>
          </a:prstGeom>
        </p:spPr>
      </p:pic>
      <p:sp>
        <p:nvSpPr>
          <p:cNvPr id="5" name="Tittel 4">
            <a:extLst>
              <a:ext uri="{FF2B5EF4-FFF2-40B4-BE49-F238E27FC236}">
                <a16:creationId xmlns:a16="http://schemas.microsoft.com/office/drawing/2014/main" id="{C4B9D36B-808F-3F49-BBB3-2371E798103C}"/>
              </a:ext>
            </a:extLst>
          </p:cNvPr>
          <p:cNvSpPr>
            <a:spLocks noGrp="1"/>
          </p:cNvSpPr>
          <p:nvPr>
            <p:ph type="title"/>
          </p:nvPr>
        </p:nvSpPr>
        <p:spPr/>
        <p:txBody>
          <a:bodyPr>
            <a:normAutofit/>
          </a:bodyPr>
          <a:lstStyle/>
          <a:p>
            <a:r>
              <a:rPr lang="nb-NO" sz="2000" dirty="0"/>
              <a:t>Tillit kundene må er kun basert på hardware (</a:t>
            </a:r>
            <a:r>
              <a:rPr lang="nb-NO" sz="2000" dirty="0" err="1"/>
              <a:t>root</a:t>
            </a:r>
            <a:r>
              <a:rPr lang="nb-NO" sz="2000" dirty="0"/>
              <a:t> </a:t>
            </a:r>
            <a:r>
              <a:rPr lang="nb-NO" sz="2000" dirty="0" err="1"/>
              <a:t>of</a:t>
            </a:r>
            <a:r>
              <a:rPr lang="nb-NO" sz="2000" dirty="0"/>
              <a:t> trust, </a:t>
            </a:r>
            <a:r>
              <a:rPr lang="nb-NO" sz="2000" dirty="0" err="1"/>
              <a:t>trusted</a:t>
            </a:r>
            <a:r>
              <a:rPr lang="nb-NO" sz="2000" dirty="0"/>
              <a:t> </a:t>
            </a:r>
            <a:r>
              <a:rPr lang="nb-NO" sz="2000" dirty="0" err="1"/>
              <a:t>domain</a:t>
            </a:r>
            <a:r>
              <a:rPr lang="nb-NO" sz="2000" dirty="0"/>
              <a:t>). Software, administratorer, OS, </a:t>
            </a:r>
            <a:r>
              <a:rPr lang="nb-NO" sz="2000" dirty="0" err="1"/>
              <a:t>hypervisor</a:t>
            </a:r>
            <a:r>
              <a:rPr lang="nb-NO" sz="2000" dirty="0"/>
              <a:t>, OS, BIOS </a:t>
            </a:r>
            <a:r>
              <a:rPr lang="nb-NO" sz="2000" dirty="0" err="1"/>
              <a:t>etc</a:t>
            </a:r>
            <a:r>
              <a:rPr lang="nb-NO" sz="2000" dirty="0"/>
              <a:t> har ikke tilgang til ubeskyttede data, og er ikke en del av </a:t>
            </a:r>
            <a:r>
              <a:rPr lang="nb-NO" sz="2000" dirty="0" err="1"/>
              <a:t>Trusted</a:t>
            </a:r>
            <a:r>
              <a:rPr lang="nb-NO" sz="2000" dirty="0"/>
              <a:t> Computing Base (TCB), dvs. utenfor Trust </a:t>
            </a:r>
            <a:r>
              <a:rPr lang="nb-NO" sz="2000" dirty="0" err="1"/>
              <a:t>Boundary</a:t>
            </a:r>
            <a:r>
              <a:rPr lang="nb-NO" sz="2000" dirty="0"/>
              <a:t> </a:t>
            </a:r>
          </a:p>
        </p:txBody>
      </p:sp>
    </p:spTree>
    <p:extLst>
      <p:ext uri="{BB962C8B-B14F-4D97-AF65-F5344CB8AC3E}">
        <p14:creationId xmlns:p14="http://schemas.microsoft.com/office/powerpoint/2010/main" val="1181007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0D684DC0-B50E-EF44-B252-439F46D1F6DD}"/>
              </a:ext>
            </a:extLst>
          </p:cNvPr>
          <p:cNvPicPr>
            <a:picLocks noChangeAspect="1"/>
          </p:cNvPicPr>
          <p:nvPr/>
        </p:nvPicPr>
        <p:blipFill>
          <a:blip r:embed="rId2"/>
          <a:stretch>
            <a:fillRect/>
          </a:stretch>
        </p:blipFill>
        <p:spPr>
          <a:xfrm>
            <a:off x="1011676" y="1825417"/>
            <a:ext cx="9818451" cy="4486237"/>
          </a:xfrm>
          <a:prstGeom prst="rect">
            <a:avLst/>
          </a:prstGeom>
        </p:spPr>
      </p:pic>
      <p:sp>
        <p:nvSpPr>
          <p:cNvPr id="4" name="Tittel 3">
            <a:extLst>
              <a:ext uri="{FF2B5EF4-FFF2-40B4-BE49-F238E27FC236}">
                <a16:creationId xmlns:a16="http://schemas.microsoft.com/office/drawing/2014/main" id="{CDE49D74-97CB-C94D-9D9D-7FAFF5E02190}"/>
              </a:ext>
            </a:extLst>
          </p:cNvPr>
          <p:cNvSpPr>
            <a:spLocks noGrp="1"/>
          </p:cNvSpPr>
          <p:nvPr>
            <p:ph type="title"/>
          </p:nvPr>
        </p:nvSpPr>
        <p:spPr/>
        <p:txBody>
          <a:bodyPr>
            <a:normAutofit/>
          </a:bodyPr>
          <a:lstStyle/>
          <a:p>
            <a:r>
              <a:rPr lang="nb-NO" sz="2400" dirty="0"/>
              <a:t>Tilsvarende teknologi hos AMD</a:t>
            </a:r>
          </a:p>
        </p:txBody>
      </p:sp>
    </p:spTree>
    <p:extLst>
      <p:ext uri="{BB962C8B-B14F-4D97-AF65-F5344CB8AC3E}">
        <p14:creationId xmlns:p14="http://schemas.microsoft.com/office/powerpoint/2010/main" val="20547558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6B2E91DC-DEE2-0C47-ABED-D6E777880724}"/>
              </a:ext>
            </a:extLst>
          </p:cNvPr>
          <p:cNvPicPr>
            <a:picLocks noChangeAspect="1"/>
          </p:cNvPicPr>
          <p:nvPr/>
        </p:nvPicPr>
        <p:blipFill>
          <a:blip r:embed="rId2"/>
          <a:stretch>
            <a:fillRect/>
          </a:stretch>
        </p:blipFill>
        <p:spPr>
          <a:xfrm>
            <a:off x="622570" y="1965960"/>
            <a:ext cx="10946860" cy="2926080"/>
          </a:xfrm>
          <a:prstGeom prst="rect">
            <a:avLst/>
          </a:prstGeom>
        </p:spPr>
      </p:pic>
      <p:sp>
        <p:nvSpPr>
          <p:cNvPr id="4" name="Rektangel 3">
            <a:extLst>
              <a:ext uri="{FF2B5EF4-FFF2-40B4-BE49-F238E27FC236}">
                <a16:creationId xmlns:a16="http://schemas.microsoft.com/office/drawing/2014/main" id="{D99E6379-11CB-7F43-8B33-E03C7F2CB7BA}"/>
              </a:ext>
            </a:extLst>
          </p:cNvPr>
          <p:cNvSpPr/>
          <p:nvPr/>
        </p:nvSpPr>
        <p:spPr>
          <a:xfrm>
            <a:off x="862096" y="3079260"/>
            <a:ext cx="3381658" cy="14341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ktangel 4">
            <a:extLst>
              <a:ext uri="{FF2B5EF4-FFF2-40B4-BE49-F238E27FC236}">
                <a16:creationId xmlns:a16="http://schemas.microsoft.com/office/drawing/2014/main" id="{C7780F1A-01F6-244E-9851-F01CE7570CA4}"/>
              </a:ext>
            </a:extLst>
          </p:cNvPr>
          <p:cNvSpPr/>
          <p:nvPr/>
        </p:nvSpPr>
        <p:spPr>
          <a:xfrm>
            <a:off x="7755265" y="3079259"/>
            <a:ext cx="3381658" cy="14341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6473713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077455C-7B6C-B34B-ABEA-25D5DFE7194F}"/>
              </a:ext>
            </a:extLst>
          </p:cNvPr>
          <p:cNvSpPr>
            <a:spLocks noGrp="1"/>
          </p:cNvSpPr>
          <p:nvPr>
            <p:ph type="title"/>
          </p:nvPr>
        </p:nvSpPr>
        <p:spPr/>
        <p:txBody>
          <a:bodyPr/>
          <a:lstStyle/>
          <a:p>
            <a:r>
              <a:rPr lang="nb-NO" dirty="0"/>
              <a:t>AWS Nitro – arkitektur spesielt designet for å utvikle </a:t>
            </a:r>
            <a:r>
              <a:rPr lang="nb-NO" dirty="0" err="1"/>
              <a:t>Trusted</a:t>
            </a:r>
            <a:r>
              <a:rPr lang="nb-NO" dirty="0"/>
              <a:t> </a:t>
            </a:r>
            <a:r>
              <a:rPr lang="nb-NO" dirty="0" err="1"/>
              <a:t>Execution</a:t>
            </a:r>
            <a:r>
              <a:rPr lang="nb-NO" dirty="0"/>
              <a:t> Environment, og kombinerer sikkerhet uten å redusere kapasitet</a:t>
            </a:r>
          </a:p>
        </p:txBody>
      </p:sp>
      <p:pic>
        <p:nvPicPr>
          <p:cNvPr id="5" name="Bilde 4">
            <a:extLst>
              <a:ext uri="{FF2B5EF4-FFF2-40B4-BE49-F238E27FC236}">
                <a16:creationId xmlns:a16="http://schemas.microsoft.com/office/drawing/2014/main" id="{8C17E16F-0AA0-5B45-B337-7D171A514263}"/>
              </a:ext>
            </a:extLst>
          </p:cNvPr>
          <p:cNvPicPr>
            <a:picLocks noChangeAspect="1"/>
          </p:cNvPicPr>
          <p:nvPr/>
        </p:nvPicPr>
        <p:blipFill>
          <a:blip r:embed="rId2"/>
          <a:stretch>
            <a:fillRect/>
          </a:stretch>
        </p:blipFill>
        <p:spPr>
          <a:xfrm>
            <a:off x="700644" y="1885791"/>
            <a:ext cx="10790712" cy="2056383"/>
          </a:xfrm>
          <a:prstGeom prst="rect">
            <a:avLst/>
          </a:prstGeom>
        </p:spPr>
      </p:pic>
      <p:pic>
        <p:nvPicPr>
          <p:cNvPr id="7" name="Bilde 6">
            <a:extLst>
              <a:ext uri="{FF2B5EF4-FFF2-40B4-BE49-F238E27FC236}">
                <a16:creationId xmlns:a16="http://schemas.microsoft.com/office/drawing/2014/main" id="{4E94A816-7FDA-B74A-B94D-41A76CA39B16}"/>
              </a:ext>
            </a:extLst>
          </p:cNvPr>
          <p:cNvPicPr>
            <a:picLocks noChangeAspect="1"/>
          </p:cNvPicPr>
          <p:nvPr/>
        </p:nvPicPr>
        <p:blipFill>
          <a:blip r:embed="rId3"/>
          <a:stretch>
            <a:fillRect/>
          </a:stretch>
        </p:blipFill>
        <p:spPr>
          <a:xfrm>
            <a:off x="700644" y="4137277"/>
            <a:ext cx="10588831" cy="1674887"/>
          </a:xfrm>
          <a:prstGeom prst="rect">
            <a:avLst/>
          </a:prstGeom>
        </p:spPr>
      </p:pic>
    </p:spTree>
    <p:extLst>
      <p:ext uri="{BB962C8B-B14F-4D97-AF65-F5344CB8AC3E}">
        <p14:creationId xmlns:p14="http://schemas.microsoft.com/office/powerpoint/2010/main" val="27768028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78F22C2-5269-2C49-88CE-619DBD700903}"/>
              </a:ext>
            </a:extLst>
          </p:cNvPr>
          <p:cNvSpPr>
            <a:spLocks noGrp="1"/>
          </p:cNvSpPr>
          <p:nvPr>
            <p:ph type="title"/>
          </p:nvPr>
        </p:nvSpPr>
        <p:spPr/>
        <p:txBody>
          <a:bodyPr/>
          <a:lstStyle/>
          <a:p>
            <a:r>
              <a:rPr lang="nb-NO" dirty="0"/>
              <a:t>AWS Nitro: 1) Hardware isolering</a:t>
            </a:r>
          </a:p>
        </p:txBody>
      </p:sp>
      <p:pic>
        <p:nvPicPr>
          <p:cNvPr id="6" name="Bilde 5">
            <a:extLst>
              <a:ext uri="{FF2B5EF4-FFF2-40B4-BE49-F238E27FC236}">
                <a16:creationId xmlns:a16="http://schemas.microsoft.com/office/drawing/2014/main" id="{7CBEC3DE-BBFD-6944-B16A-8EF6FA148BE8}"/>
              </a:ext>
            </a:extLst>
          </p:cNvPr>
          <p:cNvPicPr>
            <a:picLocks noChangeAspect="1"/>
          </p:cNvPicPr>
          <p:nvPr/>
        </p:nvPicPr>
        <p:blipFill>
          <a:blip r:embed="rId2"/>
          <a:stretch>
            <a:fillRect/>
          </a:stretch>
        </p:blipFill>
        <p:spPr>
          <a:xfrm>
            <a:off x="987359" y="1885240"/>
            <a:ext cx="9614170" cy="3678794"/>
          </a:xfrm>
          <a:prstGeom prst="rect">
            <a:avLst/>
          </a:prstGeom>
        </p:spPr>
      </p:pic>
      <p:cxnSp>
        <p:nvCxnSpPr>
          <p:cNvPr id="4" name="Rett linje 3">
            <a:extLst>
              <a:ext uri="{FF2B5EF4-FFF2-40B4-BE49-F238E27FC236}">
                <a16:creationId xmlns:a16="http://schemas.microsoft.com/office/drawing/2014/main" id="{31DD0A9E-4164-154E-BA1A-CBB866A88FFD}"/>
              </a:ext>
            </a:extLst>
          </p:cNvPr>
          <p:cNvCxnSpPr/>
          <p:nvPr/>
        </p:nvCxnSpPr>
        <p:spPr>
          <a:xfrm>
            <a:off x="5697415" y="2473569"/>
            <a:ext cx="4618893"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Rett linje 6">
            <a:extLst>
              <a:ext uri="{FF2B5EF4-FFF2-40B4-BE49-F238E27FC236}">
                <a16:creationId xmlns:a16="http://schemas.microsoft.com/office/drawing/2014/main" id="{2E59722D-0D0B-D54B-8944-7B62F3FB542B}"/>
              </a:ext>
            </a:extLst>
          </p:cNvPr>
          <p:cNvCxnSpPr>
            <a:cxnSpLocks/>
          </p:cNvCxnSpPr>
          <p:nvPr/>
        </p:nvCxnSpPr>
        <p:spPr>
          <a:xfrm>
            <a:off x="3516923" y="2778369"/>
            <a:ext cx="54864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Rett linje 9">
            <a:extLst>
              <a:ext uri="{FF2B5EF4-FFF2-40B4-BE49-F238E27FC236}">
                <a16:creationId xmlns:a16="http://schemas.microsoft.com/office/drawing/2014/main" id="{5C0114A6-7256-2846-9CC0-ED69C04834AE}"/>
              </a:ext>
            </a:extLst>
          </p:cNvPr>
          <p:cNvCxnSpPr>
            <a:cxnSpLocks/>
          </p:cNvCxnSpPr>
          <p:nvPr/>
        </p:nvCxnSpPr>
        <p:spPr>
          <a:xfrm>
            <a:off x="2579077" y="4091354"/>
            <a:ext cx="7737231"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Rett linje 10">
            <a:extLst>
              <a:ext uri="{FF2B5EF4-FFF2-40B4-BE49-F238E27FC236}">
                <a16:creationId xmlns:a16="http://schemas.microsoft.com/office/drawing/2014/main" id="{F8109155-E69B-5D46-AA6D-9AF038A73E73}"/>
              </a:ext>
            </a:extLst>
          </p:cNvPr>
          <p:cNvCxnSpPr>
            <a:cxnSpLocks/>
          </p:cNvCxnSpPr>
          <p:nvPr/>
        </p:nvCxnSpPr>
        <p:spPr>
          <a:xfrm>
            <a:off x="1629508" y="4372708"/>
            <a:ext cx="307144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38808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78F22C2-5269-2C49-88CE-619DBD700903}"/>
              </a:ext>
            </a:extLst>
          </p:cNvPr>
          <p:cNvSpPr>
            <a:spLocks noGrp="1"/>
          </p:cNvSpPr>
          <p:nvPr>
            <p:ph type="title"/>
          </p:nvPr>
        </p:nvSpPr>
        <p:spPr/>
        <p:txBody>
          <a:bodyPr/>
          <a:lstStyle/>
          <a:p>
            <a:r>
              <a:rPr lang="nb-NO" dirty="0"/>
              <a:t>AWS Nitro: 2) Minne kryptering</a:t>
            </a:r>
          </a:p>
        </p:txBody>
      </p:sp>
      <p:pic>
        <p:nvPicPr>
          <p:cNvPr id="6" name="Bilde 5">
            <a:extLst>
              <a:ext uri="{FF2B5EF4-FFF2-40B4-BE49-F238E27FC236}">
                <a16:creationId xmlns:a16="http://schemas.microsoft.com/office/drawing/2014/main" id="{7CBEC3DE-BBFD-6944-B16A-8EF6FA148BE8}"/>
              </a:ext>
            </a:extLst>
          </p:cNvPr>
          <p:cNvPicPr>
            <a:picLocks noChangeAspect="1"/>
          </p:cNvPicPr>
          <p:nvPr/>
        </p:nvPicPr>
        <p:blipFill>
          <a:blip r:embed="rId2"/>
          <a:stretch>
            <a:fillRect/>
          </a:stretch>
        </p:blipFill>
        <p:spPr>
          <a:xfrm>
            <a:off x="987359" y="1885240"/>
            <a:ext cx="9614170" cy="3678794"/>
          </a:xfrm>
          <a:prstGeom prst="rect">
            <a:avLst/>
          </a:prstGeom>
        </p:spPr>
      </p:pic>
      <p:pic>
        <p:nvPicPr>
          <p:cNvPr id="8" name="Bilde 7">
            <a:extLst>
              <a:ext uri="{FF2B5EF4-FFF2-40B4-BE49-F238E27FC236}">
                <a16:creationId xmlns:a16="http://schemas.microsoft.com/office/drawing/2014/main" id="{9BD6AE51-1AEC-D849-928B-A49691649A6B}"/>
              </a:ext>
            </a:extLst>
          </p:cNvPr>
          <p:cNvPicPr>
            <a:picLocks noChangeAspect="1"/>
          </p:cNvPicPr>
          <p:nvPr/>
        </p:nvPicPr>
        <p:blipFill>
          <a:blip r:embed="rId3"/>
          <a:stretch>
            <a:fillRect/>
          </a:stretch>
        </p:blipFill>
        <p:spPr>
          <a:xfrm>
            <a:off x="1074911" y="1924152"/>
            <a:ext cx="9614170" cy="3624239"/>
          </a:xfrm>
          <a:prstGeom prst="rect">
            <a:avLst/>
          </a:prstGeom>
        </p:spPr>
      </p:pic>
      <p:cxnSp>
        <p:nvCxnSpPr>
          <p:cNvPr id="5" name="Rett linje 4">
            <a:extLst>
              <a:ext uri="{FF2B5EF4-FFF2-40B4-BE49-F238E27FC236}">
                <a16:creationId xmlns:a16="http://schemas.microsoft.com/office/drawing/2014/main" id="{D01A492F-07F5-9746-A295-90BF7A4D3C7C}"/>
              </a:ext>
            </a:extLst>
          </p:cNvPr>
          <p:cNvCxnSpPr>
            <a:cxnSpLocks/>
          </p:cNvCxnSpPr>
          <p:nvPr/>
        </p:nvCxnSpPr>
        <p:spPr>
          <a:xfrm>
            <a:off x="7057292" y="4642338"/>
            <a:ext cx="323557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Rett linje 6">
            <a:extLst>
              <a:ext uri="{FF2B5EF4-FFF2-40B4-BE49-F238E27FC236}">
                <a16:creationId xmlns:a16="http://schemas.microsoft.com/office/drawing/2014/main" id="{9E4C9456-B586-624B-A16B-900058B0DF3B}"/>
              </a:ext>
            </a:extLst>
          </p:cNvPr>
          <p:cNvCxnSpPr>
            <a:cxnSpLocks/>
          </p:cNvCxnSpPr>
          <p:nvPr/>
        </p:nvCxnSpPr>
        <p:spPr>
          <a:xfrm>
            <a:off x="1676400" y="4923692"/>
            <a:ext cx="8616462"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Rett linje 8">
            <a:extLst>
              <a:ext uri="{FF2B5EF4-FFF2-40B4-BE49-F238E27FC236}">
                <a16:creationId xmlns:a16="http://schemas.microsoft.com/office/drawing/2014/main" id="{4CFBC37E-9F21-D640-A4CB-2039CFC3AC88}"/>
              </a:ext>
            </a:extLst>
          </p:cNvPr>
          <p:cNvCxnSpPr>
            <a:cxnSpLocks/>
          </p:cNvCxnSpPr>
          <p:nvPr/>
        </p:nvCxnSpPr>
        <p:spPr>
          <a:xfrm>
            <a:off x="1676400" y="5181600"/>
            <a:ext cx="2907323"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7769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47FCB3B-2254-EB45-94EF-F626C34D6B77}"/>
              </a:ext>
            </a:extLst>
          </p:cNvPr>
          <p:cNvSpPr>
            <a:spLocks noGrp="1"/>
          </p:cNvSpPr>
          <p:nvPr>
            <p:ph type="title"/>
          </p:nvPr>
        </p:nvSpPr>
        <p:spPr/>
        <p:txBody>
          <a:bodyPr/>
          <a:lstStyle/>
          <a:p>
            <a:r>
              <a:rPr lang="nb-NO" dirty="0" err="1"/>
              <a:t>Confidential</a:t>
            </a:r>
            <a:r>
              <a:rPr lang="nb-NO" dirty="0"/>
              <a:t> </a:t>
            </a:r>
            <a:r>
              <a:rPr lang="nb-NO" dirty="0" err="1"/>
              <a:t>computing</a:t>
            </a:r>
            <a:r>
              <a:rPr lang="nb-NO" dirty="0"/>
              <a:t> = konfidensiell </a:t>
            </a:r>
            <a:r>
              <a:rPr lang="nb-NO" dirty="0" err="1"/>
              <a:t>prossesering</a:t>
            </a:r>
            <a:endParaRPr lang="nb-NO" dirty="0"/>
          </a:p>
        </p:txBody>
      </p:sp>
      <p:sp>
        <p:nvSpPr>
          <p:cNvPr id="3" name="Plassholder for innhold 2">
            <a:extLst>
              <a:ext uri="{FF2B5EF4-FFF2-40B4-BE49-F238E27FC236}">
                <a16:creationId xmlns:a16="http://schemas.microsoft.com/office/drawing/2014/main" id="{864CAEF4-0624-D64D-83F3-1AC7ABAC8571}"/>
              </a:ext>
            </a:extLst>
          </p:cNvPr>
          <p:cNvSpPr>
            <a:spLocks noGrp="1"/>
          </p:cNvSpPr>
          <p:nvPr>
            <p:ph idx="1"/>
          </p:nvPr>
        </p:nvSpPr>
        <p:spPr/>
        <p:txBody>
          <a:bodyPr>
            <a:normAutofit/>
          </a:bodyPr>
          <a:lstStyle/>
          <a:p>
            <a:r>
              <a:rPr lang="nb-NO" dirty="0"/>
              <a:t>Beskytter mot de fleste kjente trusler, og baserer seg på zero trust hvor skyoperatørene tas ut av «</a:t>
            </a:r>
            <a:r>
              <a:rPr lang="nb-NO" dirty="0" err="1"/>
              <a:t>trusted</a:t>
            </a:r>
            <a:r>
              <a:rPr lang="nb-NO" dirty="0"/>
              <a:t> </a:t>
            </a:r>
            <a:r>
              <a:rPr lang="nb-NO" dirty="0" err="1"/>
              <a:t>computing</a:t>
            </a:r>
            <a:r>
              <a:rPr lang="nb-NO" dirty="0"/>
              <a:t> base - (TCB)»</a:t>
            </a:r>
          </a:p>
          <a:p>
            <a:endParaRPr lang="nb-NO" dirty="0"/>
          </a:p>
          <a:p>
            <a:r>
              <a:rPr lang="nb-NO" dirty="0"/>
              <a:t>Fjerner de «klassiske» sårbarhetene ved </a:t>
            </a:r>
            <a:r>
              <a:rPr lang="nb-NO" dirty="0" err="1"/>
              <a:t>virtualisering</a:t>
            </a:r>
            <a:r>
              <a:rPr lang="nb-NO" dirty="0"/>
              <a:t>, eks. med «gammeldagse» </a:t>
            </a:r>
            <a:r>
              <a:rPr lang="nb-NO" dirty="0" err="1"/>
              <a:t>hypervisorer</a:t>
            </a:r>
            <a:endParaRPr lang="nb-NO" dirty="0"/>
          </a:p>
          <a:p>
            <a:r>
              <a:rPr lang="nb-NO" dirty="0"/>
              <a:t>	</a:t>
            </a:r>
            <a:r>
              <a:rPr lang="nb-NO" dirty="0">
                <a:solidFill>
                  <a:schemeClr val="bg2">
                    <a:lumMod val="50000"/>
                  </a:schemeClr>
                </a:solidFill>
              </a:rPr>
              <a:t>AWS Nitro, Intel SGX / TDX, AMD Milan</a:t>
            </a:r>
          </a:p>
          <a:p>
            <a:endParaRPr lang="nb-NO" dirty="0"/>
          </a:p>
        </p:txBody>
      </p:sp>
    </p:spTree>
    <p:extLst>
      <p:ext uri="{BB962C8B-B14F-4D97-AF65-F5344CB8AC3E}">
        <p14:creationId xmlns:p14="http://schemas.microsoft.com/office/powerpoint/2010/main" val="14090307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BC5CCFED-BD83-E747-BE78-572035E710B2}"/>
              </a:ext>
            </a:extLst>
          </p:cNvPr>
          <p:cNvPicPr>
            <a:picLocks noChangeAspect="1"/>
          </p:cNvPicPr>
          <p:nvPr/>
        </p:nvPicPr>
        <p:blipFill>
          <a:blip r:embed="rId2"/>
          <a:stretch>
            <a:fillRect/>
          </a:stretch>
        </p:blipFill>
        <p:spPr>
          <a:xfrm>
            <a:off x="1902460" y="950999"/>
            <a:ext cx="8387080" cy="4956002"/>
          </a:xfrm>
          <a:prstGeom prst="rect">
            <a:avLst/>
          </a:prstGeom>
        </p:spPr>
      </p:pic>
    </p:spTree>
    <p:extLst>
      <p:ext uri="{BB962C8B-B14F-4D97-AF65-F5344CB8AC3E}">
        <p14:creationId xmlns:p14="http://schemas.microsoft.com/office/powerpoint/2010/main" val="37726110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1F819925-0FF0-1045-9A27-35FCB8713619}"/>
              </a:ext>
            </a:extLst>
          </p:cNvPr>
          <p:cNvPicPr>
            <a:picLocks noChangeAspect="1"/>
          </p:cNvPicPr>
          <p:nvPr/>
        </p:nvPicPr>
        <p:blipFill rotWithShape="1">
          <a:blip r:embed="rId2"/>
          <a:srcRect b="73735"/>
          <a:stretch/>
        </p:blipFill>
        <p:spPr>
          <a:xfrm>
            <a:off x="177800" y="165100"/>
            <a:ext cx="11836400" cy="1714500"/>
          </a:xfrm>
          <a:prstGeom prst="rect">
            <a:avLst/>
          </a:prstGeom>
        </p:spPr>
      </p:pic>
      <p:pic>
        <p:nvPicPr>
          <p:cNvPr id="5" name="Bilde 4">
            <a:extLst>
              <a:ext uri="{FF2B5EF4-FFF2-40B4-BE49-F238E27FC236}">
                <a16:creationId xmlns:a16="http://schemas.microsoft.com/office/drawing/2014/main" id="{039F46C2-1CEE-1C46-BD2A-17F6A67F6E18}"/>
              </a:ext>
            </a:extLst>
          </p:cNvPr>
          <p:cNvPicPr>
            <a:picLocks noChangeAspect="1"/>
          </p:cNvPicPr>
          <p:nvPr/>
        </p:nvPicPr>
        <p:blipFill rotWithShape="1">
          <a:blip r:embed="rId2"/>
          <a:srcRect l="41073" t="26265" b="8677"/>
          <a:stretch/>
        </p:blipFill>
        <p:spPr>
          <a:xfrm>
            <a:off x="2600960" y="2062480"/>
            <a:ext cx="7086584" cy="4314919"/>
          </a:xfrm>
          <a:prstGeom prst="rect">
            <a:avLst/>
          </a:prstGeom>
        </p:spPr>
      </p:pic>
    </p:spTree>
    <p:extLst>
      <p:ext uri="{BB962C8B-B14F-4D97-AF65-F5344CB8AC3E}">
        <p14:creationId xmlns:p14="http://schemas.microsoft.com/office/powerpoint/2010/main" val="5883829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668EBB5B-AF06-0042-9F2F-F3EFCFFBDEC0}"/>
              </a:ext>
            </a:extLst>
          </p:cNvPr>
          <p:cNvPicPr>
            <a:picLocks noChangeAspect="1"/>
          </p:cNvPicPr>
          <p:nvPr/>
        </p:nvPicPr>
        <p:blipFill>
          <a:blip r:embed="rId2"/>
          <a:stretch>
            <a:fillRect/>
          </a:stretch>
        </p:blipFill>
        <p:spPr>
          <a:xfrm>
            <a:off x="316522" y="977952"/>
            <a:ext cx="11054862" cy="4497183"/>
          </a:xfrm>
          <a:prstGeom prst="rect">
            <a:avLst/>
          </a:prstGeom>
        </p:spPr>
      </p:pic>
    </p:spTree>
    <p:extLst>
      <p:ext uri="{BB962C8B-B14F-4D97-AF65-F5344CB8AC3E}">
        <p14:creationId xmlns:p14="http://schemas.microsoft.com/office/powerpoint/2010/main" val="29152205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EBD37DDE-549C-9B4B-A2C4-4DC2A7984786}"/>
              </a:ext>
            </a:extLst>
          </p:cNvPr>
          <p:cNvPicPr>
            <a:picLocks noChangeAspect="1"/>
          </p:cNvPicPr>
          <p:nvPr/>
        </p:nvPicPr>
        <p:blipFill rotWithShape="1">
          <a:blip r:embed="rId2"/>
          <a:srcRect l="1166" t="5407" r="1250"/>
          <a:stretch/>
        </p:blipFill>
        <p:spPr>
          <a:xfrm>
            <a:off x="843280" y="462324"/>
            <a:ext cx="10972800" cy="5933352"/>
          </a:xfrm>
          <a:prstGeom prst="rect">
            <a:avLst/>
          </a:prstGeom>
        </p:spPr>
      </p:pic>
      <p:sp>
        <p:nvSpPr>
          <p:cNvPr id="4" name="Rektangel 3">
            <a:extLst>
              <a:ext uri="{FF2B5EF4-FFF2-40B4-BE49-F238E27FC236}">
                <a16:creationId xmlns:a16="http://schemas.microsoft.com/office/drawing/2014/main" id="{64C66864-2812-914A-AACB-919041F5AE7C}"/>
              </a:ext>
            </a:extLst>
          </p:cNvPr>
          <p:cNvSpPr/>
          <p:nvPr/>
        </p:nvSpPr>
        <p:spPr>
          <a:xfrm>
            <a:off x="843280" y="5994400"/>
            <a:ext cx="243840" cy="2641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ktangel 4">
            <a:extLst>
              <a:ext uri="{FF2B5EF4-FFF2-40B4-BE49-F238E27FC236}">
                <a16:creationId xmlns:a16="http://schemas.microsoft.com/office/drawing/2014/main" id="{C2598D0D-0868-CE44-BCC9-E7C2FCA24948}"/>
              </a:ext>
            </a:extLst>
          </p:cNvPr>
          <p:cNvSpPr/>
          <p:nvPr/>
        </p:nvSpPr>
        <p:spPr>
          <a:xfrm>
            <a:off x="4468056" y="1414583"/>
            <a:ext cx="3304344" cy="19264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ktangel 5">
            <a:extLst>
              <a:ext uri="{FF2B5EF4-FFF2-40B4-BE49-F238E27FC236}">
                <a16:creationId xmlns:a16="http://schemas.microsoft.com/office/drawing/2014/main" id="{897D764B-0798-CC46-9AEC-378FED8E8EF1}"/>
              </a:ext>
            </a:extLst>
          </p:cNvPr>
          <p:cNvSpPr/>
          <p:nvPr/>
        </p:nvSpPr>
        <p:spPr>
          <a:xfrm>
            <a:off x="7867749" y="1398951"/>
            <a:ext cx="3304344" cy="19264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a:extLst>
              <a:ext uri="{FF2B5EF4-FFF2-40B4-BE49-F238E27FC236}">
                <a16:creationId xmlns:a16="http://schemas.microsoft.com/office/drawing/2014/main" id="{752BA314-EA4A-1B46-84B0-962F7F828F52}"/>
              </a:ext>
            </a:extLst>
          </p:cNvPr>
          <p:cNvSpPr/>
          <p:nvPr/>
        </p:nvSpPr>
        <p:spPr>
          <a:xfrm>
            <a:off x="4443828" y="3516924"/>
            <a:ext cx="3304344" cy="19264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6856822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30BD8CA7-6849-0244-B304-EC5ABA088D0E}"/>
              </a:ext>
            </a:extLst>
          </p:cNvPr>
          <p:cNvPicPr>
            <a:picLocks noChangeAspect="1"/>
          </p:cNvPicPr>
          <p:nvPr/>
        </p:nvPicPr>
        <p:blipFill>
          <a:blip r:embed="rId2"/>
          <a:stretch>
            <a:fillRect/>
          </a:stretch>
        </p:blipFill>
        <p:spPr>
          <a:xfrm>
            <a:off x="947368" y="742520"/>
            <a:ext cx="3941478" cy="5372959"/>
          </a:xfrm>
          <a:prstGeom prst="rect">
            <a:avLst/>
          </a:prstGeom>
        </p:spPr>
      </p:pic>
      <p:pic>
        <p:nvPicPr>
          <p:cNvPr id="5" name="Bilde 4">
            <a:extLst>
              <a:ext uri="{FF2B5EF4-FFF2-40B4-BE49-F238E27FC236}">
                <a16:creationId xmlns:a16="http://schemas.microsoft.com/office/drawing/2014/main" id="{C3B9BB5F-C0E0-3840-B58E-89F20E94D333}"/>
              </a:ext>
            </a:extLst>
          </p:cNvPr>
          <p:cNvPicPr>
            <a:picLocks noChangeAspect="1"/>
          </p:cNvPicPr>
          <p:nvPr/>
        </p:nvPicPr>
        <p:blipFill>
          <a:blip r:embed="rId3"/>
          <a:stretch>
            <a:fillRect/>
          </a:stretch>
        </p:blipFill>
        <p:spPr>
          <a:xfrm>
            <a:off x="5508159" y="1189407"/>
            <a:ext cx="5230843" cy="4840133"/>
          </a:xfrm>
          <a:prstGeom prst="rect">
            <a:avLst/>
          </a:prstGeom>
        </p:spPr>
      </p:pic>
      <p:sp>
        <p:nvSpPr>
          <p:cNvPr id="2" name="Rektangel 1">
            <a:extLst>
              <a:ext uri="{FF2B5EF4-FFF2-40B4-BE49-F238E27FC236}">
                <a16:creationId xmlns:a16="http://schemas.microsoft.com/office/drawing/2014/main" id="{F31403D9-B9D1-534E-B4ED-A5F1EFD915C6}"/>
              </a:ext>
            </a:extLst>
          </p:cNvPr>
          <p:cNvSpPr/>
          <p:nvPr/>
        </p:nvSpPr>
        <p:spPr>
          <a:xfrm>
            <a:off x="5628640" y="4849446"/>
            <a:ext cx="5110362" cy="3352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2740098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1910DCF-E1AC-F947-BBFD-57EBDFC84B8A}"/>
              </a:ext>
            </a:extLst>
          </p:cNvPr>
          <p:cNvSpPr>
            <a:spLocks noGrp="1"/>
          </p:cNvSpPr>
          <p:nvPr>
            <p:ph type="title"/>
          </p:nvPr>
        </p:nvSpPr>
        <p:spPr/>
        <p:txBody>
          <a:bodyPr/>
          <a:lstStyle/>
          <a:p>
            <a:r>
              <a:rPr lang="nb-NO" dirty="0" err="1"/>
              <a:t>Multi</a:t>
            </a:r>
            <a:r>
              <a:rPr lang="nb-NO" dirty="0"/>
              <a:t>-party </a:t>
            </a:r>
            <a:r>
              <a:rPr lang="nb-NO" dirty="0" err="1"/>
              <a:t>computation</a:t>
            </a:r>
            <a:endParaRPr lang="nb-NO" dirty="0"/>
          </a:p>
        </p:txBody>
      </p:sp>
      <p:sp>
        <p:nvSpPr>
          <p:cNvPr id="3" name="Plassholder for innhold 2">
            <a:extLst>
              <a:ext uri="{FF2B5EF4-FFF2-40B4-BE49-F238E27FC236}">
                <a16:creationId xmlns:a16="http://schemas.microsoft.com/office/drawing/2014/main" id="{85B7BD13-2682-394E-901D-13CADBE04EBD}"/>
              </a:ext>
            </a:extLst>
          </p:cNvPr>
          <p:cNvSpPr>
            <a:spLocks noGrp="1"/>
          </p:cNvSpPr>
          <p:nvPr>
            <p:ph idx="1"/>
          </p:nvPr>
        </p:nvSpPr>
        <p:spPr/>
        <p:txBody>
          <a:bodyPr>
            <a:normAutofit/>
          </a:bodyPr>
          <a:lstStyle/>
          <a:p>
            <a:r>
              <a:rPr lang="nb-NO" dirty="0"/>
              <a:t>Multiple </a:t>
            </a:r>
            <a:r>
              <a:rPr lang="nb-NO" dirty="0" err="1"/>
              <a:t>parties</a:t>
            </a:r>
            <a:r>
              <a:rPr lang="nb-NO" dirty="0"/>
              <a:t> have private data </a:t>
            </a:r>
            <a:r>
              <a:rPr lang="nb-NO" dirty="0" err="1"/>
              <a:t>that</a:t>
            </a:r>
            <a:r>
              <a:rPr lang="nb-NO" dirty="0"/>
              <a:t> </a:t>
            </a:r>
            <a:r>
              <a:rPr lang="nb-NO" dirty="0" err="1"/>
              <a:t>needs</a:t>
            </a:r>
            <a:r>
              <a:rPr lang="nb-NO" dirty="0"/>
              <a:t> to be </a:t>
            </a:r>
            <a:r>
              <a:rPr lang="nb-NO" dirty="0" err="1"/>
              <a:t>combined</a:t>
            </a:r>
            <a:r>
              <a:rPr lang="nb-NO" dirty="0"/>
              <a:t> and </a:t>
            </a:r>
            <a:r>
              <a:rPr lang="nb-NO" dirty="0" err="1"/>
              <a:t>analyzed</a:t>
            </a:r>
            <a:r>
              <a:rPr lang="nb-NO" dirty="0"/>
              <a:t> </a:t>
            </a:r>
            <a:r>
              <a:rPr lang="nb-NO" dirty="0" err="1"/>
              <a:t>without</a:t>
            </a:r>
            <a:r>
              <a:rPr lang="nb-NO" dirty="0"/>
              <a:t> </a:t>
            </a:r>
            <a:r>
              <a:rPr lang="nb-NO" dirty="0" err="1"/>
              <a:t>exposing</a:t>
            </a:r>
            <a:r>
              <a:rPr lang="nb-NO" dirty="0"/>
              <a:t> </a:t>
            </a:r>
            <a:r>
              <a:rPr lang="nb-NO" dirty="0" err="1"/>
              <a:t>the</a:t>
            </a:r>
            <a:r>
              <a:rPr lang="nb-NO" dirty="0"/>
              <a:t> underlying data </a:t>
            </a:r>
          </a:p>
          <a:p>
            <a:pPr marL="285750" indent="-285750">
              <a:buFont typeface="Arial" panose="020B0604020202020204" pitchFamily="34" charset="0"/>
              <a:buChar char="•"/>
            </a:pPr>
            <a:r>
              <a:rPr lang="nb-NO" sz="1600" dirty="0" err="1"/>
              <a:t>Preventing</a:t>
            </a:r>
            <a:r>
              <a:rPr lang="nb-NO" sz="1600" dirty="0"/>
              <a:t> </a:t>
            </a:r>
            <a:r>
              <a:rPr lang="nb-NO" sz="1600" dirty="0" err="1"/>
              <a:t>fraud</a:t>
            </a:r>
            <a:r>
              <a:rPr lang="nb-NO" sz="1600" dirty="0"/>
              <a:t> in </a:t>
            </a:r>
            <a:r>
              <a:rPr lang="nb-NO" sz="1600" dirty="0" err="1"/>
              <a:t>financial</a:t>
            </a:r>
            <a:r>
              <a:rPr lang="nb-NO" sz="1600" dirty="0"/>
              <a:t> services</a:t>
            </a:r>
          </a:p>
          <a:p>
            <a:pPr marL="285750" indent="-285750">
              <a:buFont typeface="Arial" panose="020B0604020202020204" pitchFamily="34" charset="0"/>
              <a:buChar char="•"/>
            </a:pPr>
            <a:r>
              <a:rPr lang="nb-NO" sz="1600" dirty="0"/>
              <a:t>Medical </a:t>
            </a:r>
            <a:r>
              <a:rPr lang="nb-NO" sz="1600" dirty="0" err="1"/>
              <a:t>research</a:t>
            </a:r>
            <a:r>
              <a:rPr lang="nb-NO" sz="1600" dirty="0"/>
              <a:t> </a:t>
            </a:r>
          </a:p>
          <a:p>
            <a:pPr marL="285750" indent="-285750">
              <a:buFont typeface="Arial" panose="020B0604020202020204" pitchFamily="34" charset="0"/>
              <a:buChar char="•"/>
            </a:pPr>
            <a:r>
              <a:rPr lang="nb-NO" sz="1600" dirty="0"/>
              <a:t>Business </a:t>
            </a:r>
            <a:r>
              <a:rPr lang="nb-NO" sz="1600" dirty="0" err="1"/>
              <a:t>analytics</a:t>
            </a:r>
            <a:endParaRPr lang="nb-NO" sz="1600" dirty="0"/>
          </a:p>
          <a:p>
            <a:endParaRPr lang="nb-NO" dirty="0"/>
          </a:p>
          <a:p>
            <a:r>
              <a:rPr lang="nb-NO" b="1" dirty="0" err="1"/>
              <a:t>Example</a:t>
            </a:r>
            <a:r>
              <a:rPr lang="nb-NO" b="1" dirty="0"/>
              <a:t>:</a:t>
            </a:r>
            <a:r>
              <a:rPr lang="nb-NO" dirty="0"/>
              <a:t> Multiple hospitals </a:t>
            </a:r>
            <a:r>
              <a:rPr lang="nb-NO" dirty="0" err="1"/>
              <a:t>could</a:t>
            </a:r>
            <a:r>
              <a:rPr lang="nb-NO" dirty="0"/>
              <a:t> </a:t>
            </a:r>
            <a:r>
              <a:rPr lang="nb-NO" dirty="0" err="1"/>
              <a:t>combine</a:t>
            </a:r>
            <a:r>
              <a:rPr lang="nb-NO" dirty="0"/>
              <a:t> data to </a:t>
            </a:r>
            <a:r>
              <a:rPr lang="nb-NO" dirty="0" err="1"/>
              <a:t>train</a:t>
            </a:r>
            <a:r>
              <a:rPr lang="nb-NO" dirty="0"/>
              <a:t> a </a:t>
            </a:r>
            <a:r>
              <a:rPr lang="nb-NO" dirty="0" err="1"/>
              <a:t>machine</a:t>
            </a:r>
            <a:r>
              <a:rPr lang="nb-NO" dirty="0"/>
              <a:t> </a:t>
            </a:r>
            <a:r>
              <a:rPr lang="nb-NO" dirty="0" err="1"/>
              <a:t>learning</a:t>
            </a:r>
            <a:r>
              <a:rPr lang="nb-NO" dirty="0"/>
              <a:t> </a:t>
            </a:r>
            <a:r>
              <a:rPr lang="nb-NO" dirty="0" err="1"/>
              <a:t>model</a:t>
            </a:r>
            <a:r>
              <a:rPr lang="nb-NO" dirty="0"/>
              <a:t> to more </a:t>
            </a:r>
            <a:r>
              <a:rPr lang="nb-NO" dirty="0" err="1"/>
              <a:t>accurately</a:t>
            </a:r>
            <a:r>
              <a:rPr lang="nb-NO" dirty="0"/>
              <a:t> </a:t>
            </a:r>
            <a:r>
              <a:rPr lang="nb-NO" dirty="0" err="1"/>
              <a:t>detect</a:t>
            </a:r>
            <a:r>
              <a:rPr lang="nb-NO" dirty="0"/>
              <a:t> a </a:t>
            </a:r>
            <a:r>
              <a:rPr lang="nb-NO" dirty="0" err="1"/>
              <a:t>disease</a:t>
            </a:r>
            <a:r>
              <a:rPr lang="nb-NO" dirty="0"/>
              <a:t>. </a:t>
            </a:r>
            <a:r>
              <a:rPr lang="nb-NO" dirty="0" err="1"/>
              <a:t>Individual</a:t>
            </a:r>
            <a:r>
              <a:rPr lang="nb-NO" dirty="0"/>
              <a:t> </a:t>
            </a:r>
            <a:r>
              <a:rPr lang="nb-NO" dirty="0" err="1"/>
              <a:t>patient</a:t>
            </a:r>
            <a:r>
              <a:rPr lang="nb-NO" dirty="0"/>
              <a:t> data </a:t>
            </a:r>
            <a:r>
              <a:rPr lang="nb-NO" dirty="0" err="1"/>
              <a:t>would</a:t>
            </a:r>
            <a:r>
              <a:rPr lang="nb-NO" dirty="0"/>
              <a:t> be </a:t>
            </a:r>
            <a:r>
              <a:rPr lang="nb-NO" dirty="0" err="1"/>
              <a:t>kept</a:t>
            </a:r>
            <a:r>
              <a:rPr lang="nb-NO" dirty="0"/>
              <a:t> </a:t>
            </a:r>
            <a:r>
              <a:rPr lang="nb-NO" dirty="0" err="1"/>
              <a:t>confidential</a:t>
            </a:r>
            <a:r>
              <a:rPr lang="nb-NO" dirty="0"/>
              <a:t>, </a:t>
            </a:r>
            <a:r>
              <a:rPr lang="nb-NO" dirty="0" err="1"/>
              <a:t>even</a:t>
            </a:r>
            <a:r>
              <a:rPr lang="nb-NO" dirty="0"/>
              <a:t> in </a:t>
            </a:r>
            <a:r>
              <a:rPr lang="nb-NO" dirty="0" err="1"/>
              <a:t>the</a:t>
            </a:r>
            <a:r>
              <a:rPr lang="nb-NO" dirty="0"/>
              <a:t> </a:t>
            </a:r>
            <a:r>
              <a:rPr lang="nb-NO" dirty="0" err="1"/>
              <a:t>event</a:t>
            </a:r>
            <a:r>
              <a:rPr lang="nb-NO" dirty="0"/>
              <a:t> </a:t>
            </a:r>
            <a:r>
              <a:rPr lang="nb-NO" dirty="0" err="1"/>
              <a:t>of</a:t>
            </a:r>
            <a:r>
              <a:rPr lang="nb-NO" dirty="0"/>
              <a:t> a </a:t>
            </a:r>
            <a:r>
              <a:rPr lang="nb-NO" dirty="0" err="1"/>
              <a:t>breach</a:t>
            </a:r>
            <a:r>
              <a:rPr lang="nb-NO" dirty="0"/>
              <a:t>. </a:t>
            </a:r>
          </a:p>
          <a:p>
            <a:endParaRPr lang="nb-NO" sz="1700" i="1" dirty="0"/>
          </a:p>
          <a:p>
            <a:r>
              <a:rPr lang="nb-NO" sz="1700" i="1" dirty="0"/>
              <a:t>The data </a:t>
            </a:r>
            <a:r>
              <a:rPr lang="nb-NO" sz="1700" i="1" dirty="0" err="1"/>
              <a:t>can</a:t>
            </a:r>
            <a:r>
              <a:rPr lang="nb-NO" sz="1700" i="1" dirty="0"/>
              <a:t> be </a:t>
            </a:r>
            <a:r>
              <a:rPr lang="nb-NO" sz="1700" i="1" dirty="0" err="1"/>
              <a:t>combined</a:t>
            </a:r>
            <a:r>
              <a:rPr lang="nb-NO" sz="1700" i="1" dirty="0"/>
              <a:t> and </a:t>
            </a:r>
            <a:r>
              <a:rPr lang="nb-NO" sz="1700" i="1" dirty="0" err="1"/>
              <a:t>analyzed</a:t>
            </a:r>
            <a:r>
              <a:rPr lang="nb-NO" sz="1700" i="1" dirty="0"/>
              <a:t> </a:t>
            </a:r>
            <a:r>
              <a:rPr lang="nb-NO" sz="1700" i="1" dirty="0" err="1"/>
              <a:t>within</a:t>
            </a:r>
            <a:r>
              <a:rPr lang="nb-NO" sz="1700" i="1" dirty="0"/>
              <a:t> </a:t>
            </a:r>
            <a:r>
              <a:rPr lang="nb-NO" sz="1700" i="1" dirty="0" err="1"/>
              <a:t>the</a:t>
            </a:r>
            <a:r>
              <a:rPr lang="nb-NO" sz="1700" i="1" dirty="0"/>
              <a:t> TEE, and </a:t>
            </a:r>
            <a:r>
              <a:rPr lang="nb-NO" sz="1700" i="1" dirty="0" err="1"/>
              <a:t>the</a:t>
            </a:r>
            <a:r>
              <a:rPr lang="nb-NO" sz="1700" i="1" dirty="0"/>
              <a:t> </a:t>
            </a:r>
            <a:r>
              <a:rPr lang="nb-NO" sz="1700" i="1" dirty="0" err="1"/>
              <a:t>results</a:t>
            </a:r>
            <a:r>
              <a:rPr lang="nb-NO" sz="1700" i="1" dirty="0"/>
              <a:t> </a:t>
            </a:r>
            <a:r>
              <a:rPr lang="nb-NO" sz="1700" i="1" dirty="0" err="1"/>
              <a:t>can</a:t>
            </a:r>
            <a:r>
              <a:rPr lang="nb-NO" sz="1700" i="1" dirty="0"/>
              <a:t> be sent in an </a:t>
            </a:r>
            <a:r>
              <a:rPr lang="nb-NO" sz="1700" i="1" dirty="0" err="1"/>
              <a:t>encrypted</a:t>
            </a:r>
            <a:r>
              <a:rPr lang="nb-NO" sz="1700" i="1" dirty="0"/>
              <a:t> format back to </a:t>
            </a:r>
            <a:r>
              <a:rPr lang="nb-NO" sz="1700" i="1" dirty="0" err="1"/>
              <a:t>each</a:t>
            </a:r>
            <a:r>
              <a:rPr lang="nb-NO" sz="1700" i="1" dirty="0"/>
              <a:t> party. Data </a:t>
            </a:r>
            <a:r>
              <a:rPr lang="nb-NO" sz="1700" i="1" dirty="0" err="1"/>
              <a:t>remains</a:t>
            </a:r>
            <a:r>
              <a:rPr lang="nb-NO" sz="1700" i="1" dirty="0"/>
              <a:t> </a:t>
            </a:r>
            <a:r>
              <a:rPr lang="nb-NO" sz="1700" i="1" dirty="0" err="1"/>
              <a:t>protected</a:t>
            </a:r>
            <a:r>
              <a:rPr lang="nb-NO" sz="1700" i="1" dirty="0"/>
              <a:t> </a:t>
            </a:r>
            <a:r>
              <a:rPr lang="nb-NO" sz="1700" i="1" dirty="0" err="1"/>
              <a:t>throughout</a:t>
            </a:r>
            <a:r>
              <a:rPr lang="nb-NO" sz="1700" i="1" dirty="0"/>
              <a:t> </a:t>
            </a:r>
            <a:r>
              <a:rPr lang="nb-NO" sz="1700" i="1" dirty="0" err="1"/>
              <a:t>the</a:t>
            </a:r>
            <a:r>
              <a:rPr lang="nb-NO" sz="1700" i="1" dirty="0"/>
              <a:t> </a:t>
            </a:r>
            <a:r>
              <a:rPr lang="nb-NO" sz="1700" i="1" dirty="0" err="1"/>
              <a:t>entire</a:t>
            </a:r>
            <a:r>
              <a:rPr lang="nb-NO" sz="1700" i="1" dirty="0"/>
              <a:t> </a:t>
            </a:r>
            <a:r>
              <a:rPr lang="nb-NO" sz="1700" i="1" dirty="0" err="1"/>
              <a:t>process</a:t>
            </a:r>
            <a:r>
              <a:rPr lang="nb-NO" sz="1700" i="1" dirty="0"/>
              <a:t>: </a:t>
            </a:r>
            <a:r>
              <a:rPr lang="nb-NO" sz="1700" i="1" dirty="0" err="1"/>
              <a:t>while</a:t>
            </a:r>
            <a:r>
              <a:rPr lang="nb-NO" sz="1700" i="1" dirty="0"/>
              <a:t> it is </a:t>
            </a:r>
            <a:r>
              <a:rPr lang="nb-NO" sz="1700" i="1" dirty="0" err="1"/>
              <a:t>transferred</a:t>
            </a:r>
            <a:r>
              <a:rPr lang="nb-NO" sz="1700" i="1" dirty="0"/>
              <a:t>, during </a:t>
            </a:r>
            <a:r>
              <a:rPr lang="nb-NO" sz="1700" i="1" dirty="0" err="1"/>
              <a:t>computation</a:t>
            </a:r>
            <a:r>
              <a:rPr lang="nb-NO" sz="1700" i="1" dirty="0"/>
              <a:t>, and </a:t>
            </a:r>
            <a:r>
              <a:rPr lang="nb-NO" sz="1700" i="1" dirty="0" err="1"/>
              <a:t>while</a:t>
            </a:r>
            <a:r>
              <a:rPr lang="nb-NO" sz="1700" i="1" dirty="0"/>
              <a:t> </a:t>
            </a:r>
            <a:r>
              <a:rPr lang="nb-NO" sz="1700" i="1" dirty="0" err="1"/>
              <a:t>stored</a:t>
            </a:r>
            <a:r>
              <a:rPr lang="nb-NO" sz="1700" i="1" dirty="0"/>
              <a:t>. </a:t>
            </a:r>
          </a:p>
          <a:p>
            <a:endParaRPr lang="nb-NO" dirty="0"/>
          </a:p>
        </p:txBody>
      </p:sp>
    </p:spTree>
    <p:extLst>
      <p:ext uri="{BB962C8B-B14F-4D97-AF65-F5344CB8AC3E}">
        <p14:creationId xmlns:p14="http://schemas.microsoft.com/office/powerpoint/2010/main" val="36657932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0F21E23-898B-CB46-9BF5-8CF113DA741C}"/>
              </a:ext>
            </a:extLst>
          </p:cNvPr>
          <p:cNvSpPr>
            <a:spLocks noGrp="1"/>
          </p:cNvSpPr>
          <p:nvPr>
            <p:ph type="title"/>
          </p:nvPr>
        </p:nvSpPr>
        <p:spPr/>
        <p:txBody>
          <a:bodyPr/>
          <a:lstStyle/>
          <a:p>
            <a:r>
              <a:rPr lang="nb-NO" dirty="0" err="1"/>
              <a:t>Confidential</a:t>
            </a:r>
            <a:r>
              <a:rPr lang="nb-NO" dirty="0"/>
              <a:t> </a:t>
            </a:r>
            <a:r>
              <a:rPr lang="nb-NO" dirty="0" err="1"/>
              <a:t>computing</a:t>
            </a:r>
            <a:r>
              <a:rPr lang="nb-NO" dirty="0"/>
              <a:t> </a:t>
            </a:r>
            <a:r>
              <a:rPr lang="nb-NO" dirty="0" err="1"/>
              <a:t>vs</a:t>
            </a:r>
            <a:r>
              <a:rPr lang="nb-NO" dirty="0"/>
              <a:t> </a:t>
            </a:r>
            <a:r>
              <a:rPr lang="nb-NO" dirty="0" err="1"/>
              <a:t>homomorphic</a:t>
            </a:r>
            <a:r>
              <a:rPr lang="nb-NO" dirty="0"/>
              <a:t> </a:t>
            </a:r>
            <a:r>
              <a:rPr lang="nb-NO" dirty="0" err="1"/>
              <a:t>encryption</a:t>
            </a:r>
            <a:endParaRPr lang="nb-NO" dirty="0"/>
          </a:p>
        </p:txBody>
      </p:sp>
      <p:pic>
        <p:nvPicPr>
          <p:cNvPr id="5" name="Bilde 4">
            <a:extLst>
              <a:ext uri="{FF2B5EF4-FFF2-40B4-BE49-F238E27FC236}">
                <a16:creationId xmlns:a16="http://schemas.microsoft.com/office/drawing/2014/main" id="{55595B8C-1502-1B4B-9EFE-62AEEFD92B60}"/>
              </a:ext>
            </a:extLst>
          </p:cNvPr>
          <p:cNvPicPr>
            <a:picLocks noChangeAspect="1"/>
          </p:cNvPicPr>
          <p:nvPr/>
        </p:nvPicPr>
        <p:blipFill>
          <a:blip r:embed="rId2"/>
          <a:stretch>
            <a:fillRect/>
          </a:stretch>
        </p:blipFill>
        <p:spPr>
          <a:xfrm>
            <a:off x="543560" y="2030288"/>
            <a:ext cx="10810240" cy="3300582"/>
          </a:xfrm>
          <a:prstGeom prst="rect">
            <a:avLst/>
          </a:prstGeom>
        </p:spPr>
      </p:pic>
    </p:spTree>
    <p:extLst>
      <p:ext uri="{BB962C8B-B14F-4D97-AF65-F5344CB8AC3E}">
        <p14:creationId xmlns:p14="http://schemas.microsoft.com/office/powerpoint/2010/main" val="34599219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A9DB63F-B6F3-1941-96E7-BFF536B38543}"/>
              </a:ext>
            </a:extLst>
          </p:cNvPr>
          <p:cNvSpPr>
            <a:spLocks noGrp="1"/>
          </p:cNvSpPr>
          <p:nvPr>
            <p:ph type="title"/>
          </p:nvPr>
        </p:nvSpPr>
        <p:spPr/>
        <p:txBody>
          <a:bodyPr/>
          <a:lstStyle/>
          <a:p>
            <a:r>
              <a:rPr lang="nb-NO" dirty="0"/>
              <a:t>Oppsummering</a:t>
            </a:r>
          </a:p>
        </p:txBody>
      </p:sp>
      <p:sp>
        <p:nvSpPr>
          <p:cNvPr id="3" name="Plassholder for innhold 2">
            <a:extLst>
              <a:ext uri="{FF2B5EF4-FFF2-40B4-BE49-F238E27FC236}">
                <a16:creationId xmlns:a16="http://schemas.microsoft.com/office/drawing/2014/main" id="{4B1CE4BB-B7C3-3145-A059-BEF9CEC1AD72}"/>
              </a:ext>
            </a:extLst>
          </p:cNvPr>
          <p:cNvSpPr>
            <a:spLocks noGrp="1"/>
          </p:cNvSpPr>
          <p:nvPr>
            <p:ph idx="1"/>
          </p:nvPr>
        </p:nvSpPr>
        <p:spPr/>
        <p:txBody>
          <a:bodyPr>
            <a:normAutofit/>
          </a:bodyPr>
          <a:lstStyle/>
          <a:p>
            <a:pPr marL="457200" indent="-457200">
              <a:buFont typeface="+mj-lt"/>
              <a:buAutoNum type="arabicPeriod"/>
            </a:pPr>
            <a:r>
              <a:rPr lang="nb-NO" sz="2000" dirty="0"/>
              <a:t>Kompletterer «klassisk» kryptering og beskytter data i hele livssyklus</a:t>
            </a:r>
          </a:p>
          <a:p>
            <a:pPr marL="457200" indent="-457200">
              <a:buFont typeface="+mj-lt"/>
              <a:buAutoNum type="arabicPeriod"/>
            </a:pPr>
            <a:r>
              <a:rPr lang="nb-NO" sz="2000" dirty="0"/>
              <a:t>Basert på hardware teknologier i TEE, og reduserer antallet elementer «man må stole på»</a:t>
            </a:r>
          </a:p>
          <a:p>
            <a:pPr marL="457200" indent="-457200">
              <a:buFont typeface="+mj-lt"/>
              <a:buAutoNum type="arabicPeriod"/>
            </a:pPr>
            <a:r>
              <a:rPr lang="nb-NO" sz="2000" dirty="0"/>
              <a:t>Skyleverandøren har ikke tilgang til dataene</a:t>
            </a:r>
          </a:p>
          <a:p>
            <a:pPr marL="457200" indent="-457200">
              <a:buFont typeface="+mj-lt"/>
              <a:buAutoNum type="arabicPeriod"/>
            </a:pPr>
            <a:r>
              <a:rPr lang="nb-NO" sz="2000" dirty="0"/>
              <a:t>Etablert teknologi, men nå skalert opp til å kunne kjøre på servernivå i skyinfrastruktur</a:t>
            </a:r>
          </a:p>
          <a:p>
            <a:pPr marL="457200" indent="-457200">
              <a:buFont typeface="+mj-lt"/>
              <a:buAutoNum type="arabicPeriod"/>
            </a:pPr>
            <a:r>
              <a:rPr lang="nb-NO" sz="2000" dirty="0"/>
              <a:t>Et regulatorisk krav i EU-GDPR, men like viktig internasjonalt</a:t>
            </a:r>
          </a:p>
          <a:p>
            <a:pPr marL="457200" indent="-457200">
              <a:buFont typeface="+mj-lt"/>
              <a:buAutoNum type="arabicPeriod"/>
            </a:pPr>
            <a:r>
              <a:rPr lang="nb-NO" sz="2000" dirty="0"/>
              <a:t>Gir </a:t>
            </a:r>
            <a:r>
              <a:rPr lang="nb-NO" sz="2000" dirty="0" err="1"/>
              <a:t>public</a:t>
            </a:r>
            <a:r>
              <a:rPr lang="nb-NO" sz="2000" dirty="0"/>
              <a:t> </a:t>
            </a:r>
            <a:r>
              <a:rPr lang="nb-NO" sz="2000" dirty="0" err="1"/>
              <a:t>cloud</a:t>
            </a:r>
            <a:r>
              <a:rPr lang="nb-NO" sz="2000" dirty="0"/>
              <a:t> et ytterligere sikkerhetsforsprang</a:t>
            </a:r>
          </a:p>
          <a:p>
            <a:pPr marL="457200" indent="-457200">
              <a:buFont typeface="+mj-lt"/>
              <a:buAutoNum type="arabicPeriod"/>
            </a:pPr>
            <a:r>
              <a:rPr lang="nb-NO" sz="2000" dirty="0"/>
              <a:t>I praksis vanskelig å se for seg auto-ML/AI-prosjekter som ikke benytter </a:t>
            </a:r>
            <a:r>
              <a:rPr lang="nb-NO" sz="2000" dirty="0" err="1"/>
              <a:t>public</a:t>
            </a:r>
            <a:r>
              <a:rPr lang="nb-NO" sz="2000" dirty="0"/>
              <a:t> </a:t>
            </a:r>
            <a:r>
              <a:rPr lang="nb-NO" sz="2000" dirty="0" err="1"/>
              <a:t>cloud</a:t>
            </a:r>
            <a:r>
              <a:rPr lang="nb-NO" sz="2000" dirty="0"/>
              <a:t> og </a:t>
            </a:r>
            <a:r>
              <a:rPr lang="nb-NO" sz="2000" dirty="0" err="1"/>
              <a:t>confidential</a:t>
            </a:r>
            <a:r>
              <a:rPr lang="nb-NO" sz="2000" dirty="0"/>
              <a:t> </a:t>
            </a:r>
            <a:r>
              <a:rPr lang="nb-NO" sz="2000" dirty="0" err="1"/>
              <a:t>computing</a:t>
            </a:r>
            <a:endParaRPr lang="nb-NO" sz="2000" dirty="0"/>
          </a:p>
          <a:p>
            <a:pPr marL="457200" indent="-457200">
              <a:buFont typeface="+mj-lt"/>
              <a:buAutoNum type="arabicPeriod"/>
            </a:pPr>
            <a:endParaRPr lang="nb-NO" sz="2000" dirty="0"/>
          </a:p>
        </p:txBody>
      </p:sp>
    </p:spTree>
    <p:extLst>
      <p:ext uri="{BB962C8B-B14F-4D97-AF65-F5344CB8AC3E}">
        <p14:creationId xmlns:p14="http://schemas.microsoft.com/office/powerpoint/2010/main" val="1794976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C28EAB0-440F-C44E-AD33-44B5D17E0624}"/>
              </a:ext>
            </a:extLst>
          </p:cNvPr>
          <p:cNvSpPr>
            <a:spLocks noGrp="1"/>
          </p:cNvSpPr>
          <p:nvPr>
            <p:ph type="title"/>
          </p:nvPr>
        </p:nvSpPr>
        <p:spPr/>
        <p:txBody>
          <a:bodyPr/>
          <a:lstStyle/>
          <a:p>
            <a:r>
              <a:rPr lang="nb-NO" dirty="0" err="1"/>
              <a:t>We</a:t>
            </a:r>
            <a:r>
              <a:rPr lang="nb-NO" dirty="0"/>
              <a:t> </a:t>
            </a:r>
            <a:r>
              <a:rPr lang="nb-NO" dirty="0" err="1"/>
              <a:t>are</a:t>
            </a:r>
            <a:r>
              <a:rPr lang="nb-NO" dirty="0"/>
              <a:t> </a:t>
            </a:r>
            <a:r>
              <a:rPr lang="nb-NO" dirty="0" err="1"/>
              <a:t>using</a:t>
            </a:r>
            <a:r>
              <a:rPr lang="nb-NO" dirty="0"/>
              <a:t> it </a:t>
            </a:r>
            <a:r>
              <a:rPr lang="nb-NO" dirty="0" err="1"/>
              <a:t>everyday</a:t>
            </a:r>
            <a:endParaRPr lang="nb-NO" dirty="0"/>
          </a:p>
        </p:txBody>
      </p:sp>
      <p:sp>
        <p:nvSpPr>
          <p:cNvPr id="3" name="Plassholder for innhold 2">
            <a:extLst>
              <a:ext uri="{FF2B5EF4-FFF2-40B4-BE49-F238E27FC236}">
                <a16:creationId xmlns:a16="http://schemas.microsoft.com/office/drawing/2014/main" id="{BF49894E-C483-ED48-91F8-BAA837B81149}"/>
              </a:ext>
            </a:extLst>
          </p:cNvPr>
          <p:cNvSpPr>
            <a:spLocks noGrp="1"/>
          </p:cNvSpPr>
          <p:nvPr>
            <p:ph idx="1"/>
          </p:nvPr>
        </p:nvSpPr>
        <p:spPr>
          <a:xfrm>
            <a:off x="838200" y="1356068"/>
            <a:ext cx="10723880" cy="4351338"/>
          </a:xfrm>
        </p:spPr>
        <p:txBody>
          <a:bodyPr/>
          <a:lstStyle/>
          <a:p>
            <a:endParaRPr lang="nb-NO" dirty="0"/>
          </a:p>
          <a:p>
            <a:r>
              <a:rPr lang="nb-NO" dirty="0"/>
              <a:t>Point-</a:t>
            </a:r>
            <a:r>
              <a:rPr lang="nb-NO" dirty="0" err="1"/>
              <a:t>of</a:t>
            </a:r>
            <a:r>
              <a:rPr lang="nb-NO" dirty="0"/>
              <a:t>-Sale </a:t>
            </a:r>
            <a:r>
              <a:rPr lang="nb-NO" dirty="0" err="1"/>
              <a:t>devices</a:t>
            </a:r>
            <a:r>
              <a:rPr lang="nb-NO" dirty="0"/>
              <a:t> </a:t>
            </a:r>
            <a:r>
              <a:rPr lang="nb-NO" dirty="0" err="1"/>
              <a:t>use</a:t>
            </a:r>
            <a:r>
              <a:rPr lang="nb-NO" dirty="0"/>
              <a:t> TEEs </a:t>
            </a:r>
          </a:p>
          <a:p>
            <a:r>
              <a:rPr lang="nb-NO" dirty="0"/>
              <a:t>	</a:t>
            </a:r>
            <a:r>
              <a:rPr lang="nb-NO" dirty="0" err="1">
                <a:solidFill>
                  <a:schemeClr val="bg2">
                    <a:lumMod val="50000"/>
                  </a:schemeClr>
                </a:solidFill>
              </a:rPr>
              <a:t>Protect</a:t>
            </a:r>
            <a:r>
              <a:rPr lang="nb-NO" dirty="0">
                <a:solidFill>
                  <a:schemeClr val="bg2">
                    <a:lumMod val="50000"/>
                  </a:schemeClr>
                </a:solidFill>
              </a:rPr>
              <a:t> </a:t>
            </a:r>
            <a:r>
              <a:rPr lang="nb-NO" dirty="0" err="1">
                <a:solidFill>
                  <a:schemeClr val="bg2">
                    <a:lumMod val="50000"/>
                  </a:schemeClr>
                </a:solidFill>
              </a:rPr>
              <a:t>secrets</a:t>
            </a:r>
            <a:r>
              <a:rPr lang="nb-NO" dirty="0">
                <a:solidFill>
                  <a:schemeClr val="bg2">
                    <a:lumMod val="50000"/>
                  </a:schemeClr>
                </a:solidFill>
              </a:rPr>
              <a:t> </a:t>
            </a:r>
            <a:r>
              <a:rPr lang="nb-NO" dirty="0" err="1">
                <a:solidFill>
                  <a:schemeClr val="bg2">
                    <a:lumMod val="50000"/>
                  </a:schemeClr>
                </a:solidFill>
              </a:rPr>
              <a:t>such</a:t>
            </a:r>
            <a:r>
              <a:rPr lang="nb-NO" dirty="0">
                <a:solidFill>
                  <a:schemeClr val="bg2">
                    <a:lumMod val="50000"/>
                  </a:schemeClr>
                </a:solidFill>
              </a:rPr>
              <a:t> as </a:t>
            </a:r>
            <a:r>
              <a:rPr lang="nb-NO" dirty="0" err="1">
                <a:solidFill>
                  <a:schemeClr val="bg2">
                    <a:lumMod val="50000"/>
                  </a:schemeClr>
                </a:solidFill>
              </a:rPr>
              <a:t>credit</a:t>
            </a:r>
            <a:r>
              <a:rPr lang="nb-NO" dirty="0">
                <a:solidFill>
                  <a:schemeClr val="bg2">
                    <a:lumMod val="50000"/>
                  </a:schemeClr>
                </a:solidFill>
              </a:rPr>
              <a:t> </a:t>
            </a:r>
            <a:r>
              <a:rPr lang="nb-NO" dirty="0" err="1">
                <a:solidFill>
                  <a:schemeClr val="bg2">
                    <a:lumMod val="50000"/>
                  </a:schemeClr>
                </a:solidFill>
              </a:rPr>
              <a:t>card</a:t>
            </a:r>
            <a:r>
              <a:rPr lang="nb-NO" dirty="0">
                <a:solidFill>
                  <a:schemeClr val="bg2">
                    <a:lumMod val="50000"/>
                  </a:schemeClr>
                </a:solidFill>
              </a:rPr>
              <a:t> </a:t>
            </a:r>
            <a:r>
              <a:rPr lang="nb-NO" dirty="0" err="1">
                <a:solidFill>
                  <a:schemeClr val="bg2">
                    <a:lumMod val="50000"/>
                  </a:schemeClr>
                </a:solidFill>
              </a:rPr>
              <a:t>numbers</a:t>
            </a:r>
            <a:r>
              <a:rPr lang="nb-NO" dirty="0">
                <a:solidFill>
                  <a:schemeClr val="bg2">
                    <a:lumMod val="50000"/>
                  </a:schemeClr>
                </a:solidFill>
              </a:rPr>
              <a:t>, PINs, </a:t>
            </a:r>
            <a:r>
              <a:rPr lang="nb-NO" dirty="0" err="1">
                <a:solidFill>
                  <a:schemeClr val="bg2">
                    <a:lumMod val="50000"/>
                  </a:schemeClr>
                </a:solidFill>
              </a:rPr>
              <a:t>expiration</a:t>
            </a:r>
            <a:r>
              <a:rPr lang="nb-NO" dirty="0">
                <a:solidFill>
                  <a:schemeClr val="bg2">
                    <a:lumMod val="50000"/>
                  </a:schemeClr>
                </a:solidFill>
              </a:rPr>
              <a:t> </a:t>
            </a:r>
            <a:r>
              <a:rPr lang="nb-NO" dirty="0" err="1">
                <a:solidFill>
                  <a:schemeClr val="bg2">
                    <a:lumMod val="50000"/>
                  </a:schemeClr>
                </a:solidFill>
              </a:rPr>
              <a:t>dates</a:t>
            </a:r>
            <a:r>
              <a:rPr lang="nb-NO" dirty="0">
                <a:solidFill>
                  <a:schemeClr val="bg2">
                    <a:lumMod val="50000"/>
                  </a:schemeClr>
                </a:solidFill>
              </a:rPr>
              <a:t>, </a:t>
            </a:r>
            <a:r>
              <a:rPr lang="nb-NO" dirty="0" err="1">
                <a:solidFill>
                  <a:schemeClr val="bg2">
                    <a:lumMod val="50000"/>
                  </a:schemeClr>
                </a:solidFill>
              </a:rPr>
              <a:t>CVVs</a:t>
            </a:r>
            <a:endParaRPr lang="nb-NO" dirty="0">
              <a:solidFill>
                <a:schemeClr val="bg2">
                  <a:lumMod val="50000"/>
                </a:schemeClr>
              </a:solidFill>
            </a:endParaRPr>
          </a:p>
          <a:p>
            <a:endParaRPr lang="nb-NO" dirty="0"/>
          </a:p>
          <a:p>
            <a:r>
              <a:rPr lang="nb-NO" dirty="0"/>
              <a:t>In Apple </a:t>
            </a:r>
            <a:r>
              <a:rPr lang="nb-NO" dirty="0" err="1"/>
              <a:t>iPhones</a:t>
            </a:r>
            <a:r>
              <a:rPr lang="nb-NO" dirty="0"/>
              <a:t> from </a:t>
            </a:r>
            <a:r>
              <a:rPr lang="nb-NO" dirty="0" err="1"/>
              <a:t>version</a:t>
            </a:r>
            <a:r>
              <a:rPr lang="nb-NO" dirty="0"/>
              <a:t> 5s</a:t>
            </a:r>
          </a:p>
          <a:p>
            <a:endParaRPr lang="nb-NO" dirty="0"/>
          </a:p>
          <a:p>
            <a:r>
              <a:rPr lang="nb-NO" dirty="0"/>
              <a:t>In </a:t>
            </a:r>
            <a:r>
              <a:rPr lang="nb-NO" dirty="0" err="1"/>
              <a:t>gaming</a:t>
            </a:r>
            <a:r>
              <a:rPr lang="nb-NO" dirty="0"/>
              <a:t> </a:t>
            </a:r>
            <a:r>
              <a:rPr lang="nb-NO" dirty="0" err="1"/>
              <a:t>consoles</a:t>
            </a:r>
            <a:r>
              <a:rPr lang="nb-NO" dirty="0"/>
              <a:t> (Nintendo, </a:t>
            </a:r>
            <a:r>
              <a:rPr lang="nb-NO" dirty="0" err="1"/>
              <a:t>xBox</a:t>
            </a:r>
            <a:r>
              <a:rPr lang="nb-NO" dirty="0"/>
              <a:t> etc.)</a:t>
            </a:r>
          </a:p>
          <a:p>
            <a:endParaRPr lang="nb-NO" dirty="0"/>
          </a:p>
          <a:p>
            <a:endParaRPr lang="nb-NO" dirty="0"/>
          </a:p>
        </p:txBody>
      </p:sp>
      <p:pic>
        <p:nvPicPr>
          <p:cNvPr id="4" name="Bilde 3">
            <a:extLst>
              <a:ext uri="{FF2B5EF4-FFF2-40B4-BE49-F238E27FC236}">
                <a16:creationId xmlns:a16="http://schemas.microsoft.com/office/drawing/2014/main" id="{5682001D-4230-594A-AEEA-0BE73654C6BF}"/>
              </a:ext>
            </a:extLst>
          </p:cNvPr>
          <p:cNvPicPr>
            <a:picLocks noChangeAspect="1"/>
          </p:cNvPicPr>
          <p:nvPr/>
        </p:nvPicPr>
        <p:blipFill>
          <a:blip r:embed="rId2"/>
          <a:stretch>
            <a:fillRect/>
          </a:stretch>
        </p:blipFill>
        <p:spPr>
          <a:xfrm>
            <a:off x="5521570" y="3298679"/>
            <a:ext cx="4981699" cy="2802206"/>
          </a:xfrm>
          <a:prstGeom prst="rect">
            <a:avLst/>
          </a:prstGeom>
        </p:spPr>
      </p:pic>
    </p:spTree>
    <p:extLst>
      <p:ext uri="{BB962C8B-B14F-4D97-AF65-F5344CB8AC3E}">
        <p14:creationId xmlns:p14="http://schemas.microsoft.com/office/powerpoint/2010/main" val="259418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074630BC-FADD-C049-8D00-E2D687F8574F}"/>
              </a:ext>
            </a:extLst>
          </p:cNvPr>
          <p:cNvPicPr>
            <a:picLocks noChangeAspect="1"/>
          </p:cNvPicPr>
          <p:nvPr/>
        </p:nvPicPr>
        <p:blipFill>
          <a:blip r:embed="rId2"/>
          <a:stretch>
            <a:fillRect/>
          </a:stretch>
        </p:blipFill>
        <p:spPr>
          <a:xfrm>
            <a:off x="381000" y="553972"/>
            <a:ext cx="11430000" cy="5028727"/>
          </a:xfrm>
          <a:prstGeom prst="rect">
            <a:avLst/>
          </a:prstGeom>
        </p:spPr>
      </p:pic>
    </p:spTree>
    <p:extLst>
      <p:ext uri="{BB962C8B-B14F-4D97-AF65-F5344CB8AC3E}">
        <p14:creationId xmlns:p14="http://schemas.microsoft.com/office/powerpoint/2010/main" val="154543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B915F658-0A00-8C4E-8C9A-64FB2B9E26A7}"/>
              </a:ext>
            </a:extLst>
          </p:cNvPr>
          <p:cNvPicPr>
            <a:picLocks noChangeAspect="1"/>
          </p:cNvPicPr>
          <p:nvPr/>
        </p:nvPicPr>
        <p:blipFill>
          <a:blip r:embed="rId2"/>
          <a:stretch>
            <a:fillRect/>
          </a:stretch>
        </p:blipFill>
        <p:spPr>
          <a:xfrm>
            <a:off x="904240" y="920580"/>
            <a:ext cx="9753600" cy="4440374"/>
          </a:xfrm>
          <a:prstGeom prst="rect">
            <a:avLst/>
          </a:prstGeom>
        </p:spPr>
      </p:pic>
      <p:sp>
        <p:nvSpPr>
          <p:cNvPr id="4" name="Rektangel 3">
            <a:extLst>
              <a:ext uri="{FF2B5EF4-FFF2-40B4-BE49-F238E27FC236}">
                <a16:creationId xmlns:a16="http://schemas.microsoft.com/office/drawing/2014/main" id="{78F997CC-D262-F84B-B5A1-9EE37496F989}"/>
              </a:ext>
            </a:extLst>
          </p:cNvPr>
          <p:cNvSpPr/>
          <p:nvPr/>
        </p:nvSpPr>
        <p:spPr>
          <a:xfrm>
            <a:off x="3322320" y="3799840"/>
            <a:ext cx="5283200" cy="15611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124133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B6A93634-9C15-CD48-BF2D-F0B314F492FD}"/>
              </a:ext>
            </a:extLst>
          </p:cNvPr>
          <p:cNvPicPr>
            <a:picLocks noChangeAspect="1"/>
          </p:cNvPicPr>
          <p:nvPr/>
        </p:nvPicPr>
        <p:blipFill>
          <a:blip r:embed="rId2"/>
          <a:stretch>
            <a:fillRect/>
          </a:stretch>
        </p:blipFill>
        <p:spPr>
          <a:xfrm>
            <a:off x="636372" y="702177"/>
            <a:ext cx="10672119" cy="4889616"/>
          </a:xfrm>
          <a:prstGeom prst="rect">
            <a:avLst/>
          </a:prstGeom>
        </p:spPr>
      </p:pic>
    </p:spTree>
    <p:extLst>
      <p:ext uri="{BB962C8B-B14F-4D97-AF65-F5344CB8AC3E}">
        <p14:creationId xmlns:p14="http://schemas.microsoft.com/office/powerpoint/2010/main" val="3316888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8D71777C-1FE1-C249-82D6-DDB5D36EA70C}"/>
              </a:ext>
            </a:extLst>
          </p:cNvPr>
          <p:cNvPicPr>
            <a:picLocks noChangeAspect="1"/>
          </p:cNvPicPr>
          <p:nvPr/>
        </p:nvPicPr>
        <p:blipFill rotWithShape="1">
          <a:blip r:embed="rId2"/>
          <a:srcRect b="7814"/>
          <a:stretch/>
        </p:blipFill>
        <p:spPr>
          <a:xfrm>
            <a:off x="480444" y="457469"/>
            <a:ext cx="10644542" cy="3261776"/>
          </a:xfrm>
          <a:prstGeom prst="rect">
            <a:avLst/>
          </a:prstGeom>
        </p:spPr>
      </p:pic>
      <p:pic>
        <p:nvPicPr>
          <p:cNvPr id="5" name="Bilde 4">
            <a:extLst>
              <a:ext uri="{FF2B5EF4-FFF2-40B4-BE49-F238E27FC236}">
                <a16:creationId xmlns:a16="http://schemas.microsoft.com/office/drawing/2014/main" id="{C709D5C9-3C43-E347-BE5E-2D3928663F7D}"/>
              </a:ext>
            </a:extLst>
          </p:cNvPr>
          <p:cNvPicPr>
            <a:picLocks noChangeAspect="1"/>
          </p:cNvPicPr>
          <p:nvPr/>
        </p:nvPicPr>
        <p:blipFill>
          <a:blip r:embed="rId3"/>
          <a:stretch>
            <a:fillRect/>
          </a:stretch>
        </p:blipFill>
        <p:spPr>
          <a:xfrm>
            <a:off x="698642" y="4307583"/>
            <a:ext cx="10426343" cy="1982857"/>
          </a:xfrm>
          <a:prstGeom prst="rect">
            <a:avLst/>
          </a:prstGeom>
        </p:spPr>
      </p:pic>
      <p:cxnSp>
        <p:nvCxnSpPr>
          <p:cNvPr id="4" name="Rett linje 3">
            <a:extLst>
              <a:ext uri="{FF2B5EF4-FFF2-40B4-BE49-F238E27FC236}">
                <a16:creationId xmlns:a16="http://schemas.microsoft.com/office/drawing/2014/main" id="{62B98359-DB85-7F4E-B21F-270F9EBF9813}"/>
              </a:ext>
            </a:extLst>
          </p:cNvPr>
          <p:cNvCxnSpPr/>
          <p:nvPr/>
        </p:nvCxnSpPr>
        <p:spPr>
          <a:xfrm>
            <a:off x="3141785" y="5193323"/>
            <a:ext cx="723313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5252884"/>
      </p:ext>
    </p:extLst>
  </p:cSld>
  <p:clrMapOvr>
    <a:masterClrMapping/>
  </p:clrMapOvr>
</p:sld>
</file>

<file path=ppt/theme/theme1.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6225</TotalTime>
  <Words>972</Words>
  <Application>Microsoft Macintosh PowerPoint</Application>
  <PresentationFormat>Widescreen</PresentationFormat>
  <Paragraphs>86</Paragraphs>
  <Slides>47</Slides>
  <Notes>0</Notes>
  <HiddenSlides>0</HiddenSlides>
  <MMClips>0</MMClips>
  <ScaleCrop>false</ScaleCrop>
  <HeadingPairs>
    <vt:vector size="6" baseType="variant">
      <vt:variant>
        <vt:lpstr>Brukte skrifter</vt:lpstr>
      </vt:variant>
      <vt:variant>
        <vt:i4>2</vt:i4>
      </vt:variant>
      <vt:variant>
        <vt:lpstr>Tema</vt:lpstr>
      </vt:variant>
      <vt:variant>
        <vt:i4>1</vt:i4>
      </vt:variant>
      <vt:variant>
        <vt:lpstr>Lysbildetitler</vt:lpstr>
      </vt:variant>
      <vt:variant>
        <vt:i4>47</vt:i4>
      </vt:variant>
    </vt:vector>
  </HeadingPairs>
  <TitlesOfParts>
    <vt:vector size="50" baseType="lpstr">
      <vt:lpstr>Arial</vt:lpstr>
      <vt:lpstr>Calibri</vt:lpstr>
      <vt:lpstr>1_Office-tema</vt:lpstr>
      <vt:lpstr>PowerPoint-presentasjon</vt:lpstr>
      <vt:lpstr>PowerPoint-presentasjon</vt:lpstr>
      <vt:lpstr>Confidential computing = konfidensiell prossesering</vt:lpstr>
      <vt:lpstr>Confidential computing = konfidensiell prossesering</vt:lpstr>
      <vt:lpstr>We are using it everyday</vt:lpstr>
      <vt:lpstr>PowerPoint-presentasjon</vt:lpstr>
      <vt:lpstr>PowerPoint-presentasjon</vt:lpstr>
      <vt:lpstr>PowerPoint-presentasjon</vt:lpstr>
      <vt:lpstr>PowerPoint-presentasjon</vt:lpstr>
      <vt:lpstr>Clouds Are Secure: Are You Using Them Securely?  Gartner; 7 October 2019 </vt:lpstr>
      <vt:lpstr>Clouds Are Secure: Are You Using Them Securely?  Gartner; 7 October 2019 </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Protects confidentiality, data integrity and code integrity</vt:lpstr>
      <vt:lpstr>PowerPoint-presentasjon</vt:lpstr>
      <vt:lpstr>PowerPoint-presentasjon</vt:lpstr>
      <vt:lpstr>PowerPoint-presentasjon</vt:lpstr>
      <vt:lpstr>PowerPoint-presentasjon</vt:lpstr>
      <vt:lpstr>PowerPoint-presentasjon</vt:lpstr>
      <vt:lpstr>PowerPoint-presentasjon</vt:lpstr>
      <vt:lpstr>Tillit kundene må er kun basert på hardware (root of trust, trusted domain). Software, administratorer, OS, hypervisor, OS, BIOS etc har ikke tilgang til ubeskyttede data, og er ikke en del av Trusted Computing Base (TCB), dvs. utenfor Trust Boundary </vt:lpstr>
      <vt:lpstr>Tilsvarende teknologi hos AMD</vt:lpstr>
      <vt:lpstr>PowerPoint-presentasjon</vt:lpstr>
      <vt:lpstr>AWS Nitro – arkitektur spesielt designet for å utvikle Trusted Execution Environment, og kombinerer sikkerhet uten å redusere kapasitet</vt:lpstr>
      <vt:lpstr>AWS Nitro: 1) Hardware isolering</vt:lpstr>
      <vt:lpstr>AWS Nitro: 2) Minne kryptering</vt:lpstr>
      <vt:lpstr>PowerPoint-presentasjon</vt:lpstr>
      <vt:lpstr>PowerPoint-presentasjon</vt:lpstr>
      <vt:lpstr>PowerPoint-presentasjon</vt:lpstr>
      <vt:lpstr>PowerPoint-presentasjon</vt:lpstr>
      <vt:lpstr>PowerPoint-presentasjon</vt:lpstr>
      <vt:lpstr>Multi-party computation</vt:lpstr>
      <vt:lpstr>Confidential computing vs homomorphic encryption</vt:lpstr>
      <vt:lpstr>Oppsummering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Confidential computing = konfidensiell prossesering</dc:title>
  <dc:creator>Microsoft Office User</dc:creator>
  <cp:lastModifiedBy>Microsoft Office User</cp:lastModifiedBy>
  <cp:revision>30</cp:revision>
  <dcterms:created xsi:type="dcterms:W3CDTF">2022-05-08T09:29:27Z</dcterms:created>
  <dcterms:modified xsi:type="dcterms:W3CDTF">2022-05-12T17:15:24Z</dcterms:modified>
</cp:coreProperties>
</file>